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24" r:id="rId2"/>
    <p:sldId id="678" r:id="rId3"/>
    <p:sldId id="692" r:id="rId4"/>
    <p:sldId id="651" r:id="rId5"/>
    <p:sldId id="668" r:id="rId6"/>
    <p:sldId id="654" r:id="rId7"/>
    <p:sldId id="683" r:id="rId8"/>
    <p:sldId id="684" r:id="rId9"/>
    <p:sldId id="618" r:id="rId10"/>
    <p:sldId id="620" r:id="rId11"/>
    <p:sldId id="625" r:id="rId12"/>
    <p:sldId id="695" r:id="rId13"/>
    <p:sldId id="681" r:id="rId14"/>
    <p:sldId id="320" r:id="rId15"/>
    <p:sldId id="633" r:id="rId16"/>
    <p:sldId id="322" r:id="rId17"/>
    <p:sldId id="325" r:id="rId18"/>
    <p:sldId id="326" r:id="rId19"/>
    <p:sldId id="327" r:id="rId20"/>
    <p:sldId id="693" r:id="rId21"/>
    <p:sldId id="407" r:id="rId22"/>
    <p:sldId id="408" r:id="rId23"/>
    <p:sldId id="409" r:id="rId24"/>
    <p:sldId id="339" r:id="rId25"/>
    <p:sldId id="686" r:id="rId26"/>
    <p:sldId id="687" r:id="rId27"/>
    <p:sldId id="688" r:id="rId28"/>
    <p:sldId id="689" r:id="rId29"/>
    <p:sldId id="690" r:id="rId30"/>
    <p:sldId id="691" r:id="rId31"/>
    <p:sldId id="412" r:id="rId32"/>
    <p:sldId id="340" r:id="rId3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99"/>
    <p:restoredTop sz="92879" autoAdjust="0"/>
  </p:normalViewPr>
  <p:slideViewPr>
    <p:cSldViewPr>
      <p:cViewPr varScale="1">
        <p:scale>
          <a:sx n="127" d="100"/>
          <a:sy n="127" d="100"/>
        </p:scale>
        <p:origin x="2328" y="19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44" d="100"/>
        <a:sy n="144" d="100"/>
      </p:scale>
      <p:origin x="0" y="-34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C534296-C06C-464D-9D12-84D47FE5CC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394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D84D86E-E204-4D68-89E6-310B286F5E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389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8AFA5D-2AC2-4DAB-8544-3A92823872FB}" type="slidenum">
              <a:rPr lang="zh-CN" altLang="en-US"/>
              <a:pPr/>
              <a:t>14</a:t>
            </a:fld>
            <a:endParaRPr lang="en-US" altLang="zh-CN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676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D5E983-5DA4-447C-8824-B65D8299865B}" type="slidenum">
              <a:rPr lang="zh-CN" altLang="en-US"/>
              <a:pPr/>
              <a:t>16</a:t>
            </a:fld>
            <a:endParaRPr lang="en-US" altLang="zh-CN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311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5847CF-285C-4947-BF05-E858A9F40E3B}" type="slidenum">
              <a:rPr lang="zh-CN" altLang="en-US"/>
              <a:pPr/>
              <a:t>17</a:t>
            </a:fld>
            <a:endParaRPr lang="en-US" altLang="zh-CN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183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11868F-04CB-4171-98CA-C0B1E87C7E8E}" type="slidenum">
              <a:rPr lang="zh-CN" altLang="en-US"/>
              <a:pPr/>
              <a:t>18</a:t>
            </a:fld>
            <a:endParaRPr lang="en-US" altLang="zh-CN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473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9B47EA-777B-462A-8A6B-19310D8B2B43}" type="slidenum">
              <a:rPr lang="zh-CN" altLang="en-US"/>
              <a:pPr/>
              <a:t>19</a:t>
            </a:fld>
            <a:endParaRPr lang="en-US" altLang="zh-CN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6972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094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39149" indent="-284288" defTabSz="927094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37151" indent="-227430" defTabSz="927094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592011" indent="-227430" defTabSz="927094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46872" indent="-227430" defTabSz="927094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01733" indent="-227430" defTabSz="9270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56593" indent="-227430" defTabSz="9270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11454" indent="-227430" defTabSz="9270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66314" indent="-227430" defTabSz="9270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E006524D-763A-47BD-8BE2-1ADD65CE46B5}" type="slidenum">
              <a:rPr lang="en-US">
                <a:latin typeface="Times New Roman" pitchFamily="18" charset="0"/>
              </a:rPr>
              <a:pPr/>
              <a:t>24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51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094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39149" indent="-284288" defTabSz="927094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37151" indent="-227430" defTabSz="927094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592011" indent="-227430" defTabSz="927094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46872" indent="-227430" defTabSz="927094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01733" indent="-227430" defTabSz="9270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56593" indent="-227430" defTabSz="9270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11454" indent="-227430" defTabSz="9270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66314" indent="-227430" defTabSz="9270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88A17C3F-EDA1-4630-AB4A-46D85544D049}" type="slidenum">
              <a:rPr lang="en-US">
                <a:latin typeface="Times New Roman" pitchFamily="18" charset="0"/>
              </a:rPr>
              <a:pPr/>
              <a:t>32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4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89C01E-E72E-4F7B-BF65-23D8F272D0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7D62C-7F21-4F78-9AC3-19D702C784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09CB6-B9BC-4535-9E09-588A31F031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419BCC-98F5-4746-BF2C-C27E70EE0D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22891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41314C-F54C-464D-9EDC-1B1B988577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ADDFCB-DC42-4915-9BC9-E55121D52B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E4CD7-C80E-4767-B027-FF13F44B10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C89F17-FFD8-4B61-9504-DFCBFC6AE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3D6DB8-5A0D-49F6-B73C-4D1A01AC4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63DAD5-62DA-4968-908A-F84AEFE329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F43D7-43BF-4E00-B105-B72036EE2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8319D4-211B-4E6B-AB05-542C96B753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9906C87-50EA-445A-8F60-59FDBB67CE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image" Target="../media/image6.emf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6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69AF8-A31D-D344-AD20-6900A015D1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4000" dirty="0"/>
            </a:br>
            <a:r>
              <a:rPr lang="en-US" sz="5400" dirty="0"/>
              <a:t>2. </a:t>
            </a:r>
            <a:r>
              <a:rPr lang="en-US" sz="5400"/>
              <a:t>Supervised Learning (I)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1467E-4B13-F54B-81D5-D545533CCD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IT 348/448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24233-0473-A24B-B0AC-2A5359D06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89C01E-E72E-4F7B-BF65-23D8F272D03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41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8385-AE7A-E249-A93B-951FEBEC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EB6D7-5C67-D843-9A50-751217C00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general case of Bayes’ rule for multivalued variables: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400" dirty="0"/>
              <a:t>Where P(X) is called a normalization constant.</a:t>
            </a:r>
          </a:p>
          <a:p>
            <a:r>
              <a:rPr lang="en-US" dirty="0"/>
              <a:t>The general form of Bayes’ rule with normalization:</a:t>
            </a:r>
          </a:p>
          <a:p>
            <a:pPr lvl="1"/>
            <a:r>
              <a:rPr lang="en-US" dirty="0"/>
              <a:t>P(Y|X) =    P(X|Y) P(Y)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33899-EF5B-674F-8C0C-2F3923230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2667000"/>
            <a:ext cx="3276600" cy="892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F9004D-9CA4-4C4D-8A31-D344DFA8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5257800"/>
            <a:ext cx="241300" cy="254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F1EC9-9377-8742-B159-8CE05713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15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8385-AE7A-E249-A93B-951FEBEC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FD119-68C5-BA41-95A6-C611284CD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81200"/>
            <a:ext cx="7366000" cy="3060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4398F-7CFC-914F-AB12-C789E4C09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E600404-ECCF-5A48-2F01-BEE7037122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16" y="26581"/>
            <a:ext cx="4134551" cy="5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9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FCC7-FA07-6E78-BE9C-8643670E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E0647-C63E-369B-2CFF-6BEE7BA98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careful</a:t>
            </a:r>
          </a:p>
          <a:p>
            <a:pPr lvl="1"/>
            <a:r>
              <a:rPr lang="en-US" dirty="0"/>
              <a:t>Conditional independence is rarely absolutely true</a:t>
            </a:r>
          </a:p>
          <a:p>
            <a:pPr lvl="2"/>
            <a:r>
              <a:rPr lang="en-US" dirty="0"/>
              <a:t>For example, cold weather makes my teeth hurt</a:t>
            </a:r>
          </a:p>
          <a:p>
            <a:pPr lvl="1"/>
            <a:r>
              <a:rPr lang="en-US" dirty="0"/>
              <a:t>Probabilities estimated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6AB6E-8856-AD97-8B9D-9B18FDDE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79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B1EB6-AC26-1C4D-A3F6-E9EF5FDD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Naïve Bayes Classifiers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B2A79-B352-A943-8BE5-831ECCE45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90D17-E567-2F4B-943B-5D0C4849C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ADDFCB-DC42-4915-9BC9-E55121D52BB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7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Simple Bayesian Reasoning</a:t>
            </a:r>
            <a:endParaRPr lang="en-US" altLang="zh-CN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Given a hypothesis </a:t>
            </a:r>
            <a:r>
              <a:rPr lang="en-US" altLang="zh-CN" sz="2800" i="1" dirty="0"/>
              <a:t>h</a:t>
            </a:r>
            <a:r>
              <a:rPr lang="en-US" altLang="zh-CN" sz="2800" dirty="0"/>
              <a:t> and data </a:t>
            </a:r>
            <a:r>
              <a:rPr lang="en-US" altLang="zh-CN" sz="2800" i="1" dirty="0"/>
              <a:t>D</a:t>
            </a:r>
            <a:r>
              <a:rPr lang="en-US" altLang="zh-CN" sz="2800" dirty="0"/>
              <a:t> which bears on the hypothesis:</a:t>
            </a:r>
          </a:p>
          <a:p>
            <a:pPr marL="0" indent="0">
              <a:buNone/>
            </a:pPr>
            <a:endParaRPr lang="en-US" altLang="zh-CN" sz="2800" dirty="0"/>
          </a:p>
          <a:p>
            <a:r>
              <a:rPr lang="en-US" altLang="zh-CN" sz="2000" i="1" dirty="0"/>
              <a:t>P(h)</a:t>
            </a:r>
            <a:r>
              <a:rPr lang="en-US" altLang="zh-CN" sz="2000" dirty="0"/>
              <a:t>: independent probability of </a:t>
            </a:r>
            <a:r>
              <a:rPr lang="en-US" altLang="zh-CN" sz="2000" i="1" dirty="0"/>
              <a:t>h</a:t>
            </a:r>
            <a:r>
              <a:rPr lang="en-US" altLang="zh-CN" sz="2000" dirty="0"/>
              <a:t>: </a:t>
            </a:r>
            <a:r>
              <a:rPr lang="en-US" altLang="zh-CN" sz="2000" i="1" dirty="0">
                <a:solidFill>
                  <a:srgbClr val="FF0000"/>
                </a:solidFill>
              </a:rPr>
              <a:t>prior probability</a:t>
            </a:r>
          </a:p>
          <a:p>
            <a:r>
              <a:rPr lang="en-US" altLang="zh-CN" sz="2000" i="1" dirty="0"/>
              <a:t>P(D)</a:t>
            </a:r>
            <a:r>
              <a:rPr lang="en-US" altLang="zh-CN" sz="2000" dirty="0"/>
              <a:t>: independent probability of </a:t>
            </a:r>
            <a:r>
              <a:rPr lang="en-US" altLang="zh-CN" sz="2000" i="1" dirty="0"/>
              <a:t>D</a:t>
            </a:r>
          </a:p>
          <a:p>
            <a:r>
              <a:rPr lang="en-US" altLang="zh-CN" sz="2000" i="1" dirty="0"/>
              <a:t>P(</a:t>
            </a:r>
            <a:r>
              <a:rPr lang="en-US" altLang="zh-CN" sz="2000" i="1" dirty="0" err="1"/>
              <a:t>D|h</a:t>
            </a:r>
            <a:r>
              <a:rPr lang="en-US" altLang="zh-CN" sz="2000" i="1" dirty="0"/>
              <a:t>)</a:t>
            </a:r>
            <a:r>
              <a:rPr lang="en-US" altLang="zh-CN" sz="2000" dirty="0"/>
              <a:t>: conditional probability of </a:t>
            </a:r>
            <a:r>
              <a:rPr lang="en-US" altLang="zh-CN" sz="2000" i="1" dirty="0"/>
              <a:t>D</a:t>
            </a:r>
            <a:r>
              <a:rPr lang="en-US" altLang="zh-CN" sz="2000" dirty="0"/>
              <a:t> given h</a:t>
            </a:r>
          </a:p>
          <a:p>
            <a:r>
              <a:rPr lang="en-US" altLang="zh-CN" sz="2000" i="1" dirty="0"/>
              <a:t>P(</a:t>
            </a:r>
            <a:r>
              <a:rPr lang="en-US" altLang="zh-CN" sz="2000" i="1" dirty="0" err="1"/>
              <a:t>h|D</a:t>
            </a:r>
            <a:r>
              <a:rPr lang="en-US" altLang="zh-CN" sz="2000" i="1" dirty="0"/>
              <a:t>)</a:t>
            </a:r>
            <a:r>
              <a:rPr lang="en-US" altLang="zh-CN" sz="2000" dirty="0"/>
              <a:t>: conditional probability of </a:t>
            </a:r>
            <a:r>
              <a:rPr lang="en-US" altLang="zh-CN" sz="2000" i="1" dirty="0"/>
              <a:t>h</a:t>
            </a:r>
            <a:r>
              <a:rPr lang="en-US" altLang="zh-CN" sz="2000" dirty="0"/>
              <a:t> given </a:t>
            </a:r>
            <a:r>
              <a:rPr lang="en-US" altLang="zh-CN" sz="2000" i="1" dirty="0"/>
              <a:t>D</a:t>
            </a:r>
            <a:r>
              <a:rPr lang="en-US" altLang="zh-CN" sz="2000" dirty="0"/>
              <a:t>: </a:t>
            </a:r>
            <a:r>
              <a:rPr lang="en-US" altLang="zh-CN" sz="2000" i="1" dirty="0">
                <a:solidFill>
                  <a:srgbClr val="FF0000"/>
                </a:solidFill>
              </a:rPr>
              <a:t>posterior probability</a:t>
            </a:r>
          </a:p>
        </p:txBody>
      </p:sp>
      <p:graphicFrame>
        <p:nvGraphicFramePr>
          <p:cNvPr id="5126" name="Object 6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733800" y="2654300"/>
          <a:ext cx="28194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4000" imgH="419100" progId="Equation.3">
                  <p:embed/>
                </p:oleObj>
              </mc:Choice>
              <mc:Fallback>
                <p:oleObj name="Equation" r:id="rId3" imgW="1524000" imgH="419100" progId="Equation.3">
                  <p:embed/>
                  <p:pic>
                    <p:nvPicPr>
                      <p:cNvPr id="51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654300"/>
                        <a:ext cx="28194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32340-7687-CB47-87C0-98601A3D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1FCB2-1D12-9E4B-98DA-FBC1B3AD5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5436366"/>
            <a:ext cx="3175000" cy="1319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682BD-39B0-654E-98F3-7C07DAAF6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0" y="6151486"/>
            <a:ext cx="2272990" cy="619220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3828D29-B809-178A-1A6A-9B1C607058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16" y="26581"/>
            <a:ext cx="4134551" cy="5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74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41" y="334255"/>
            <a:ext cx="8229600" cy="1116446"/>
          </a:xfrm>
        </p:spPr>
        <p:txBody>
          <a:bodyPr>
            <a:normAutofit/>
          </a:bodyPr>
          <a:lstStyle/>
          <a:p>
            <a:pPr algn="just"/>
            <a:r>
              <a:rPr lang="en-US" sz="3907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Prior and Posterior Probabilities</a:t>
            </a:r>
            <a:endParaRPr lang="en-IN" sz="3907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38992" y="1464494"/>
                <a:ext cx="5847430" cy="4822607"/>
              </a:xfrm>
            </p:spPr>
            <p:txBody>
              <a:bodyPr>
                <a:normAutofit fontScale="92500" lnSpcReduction="20000"/>
              </a:bodyPr>
              <a:lstStyle/>
              <a:p>
                <a:pPr marL="341147" indent="-288425" algn="just"/>
                <a:endParaRPr lang="en-US" sz="1954" dirty="0">
                  <a:solidFill>
                    <a:schemeClr val="tx1"/>
                  </a:solidFill>
                </a:endParaRPr>
              </a:p>
              <a:p>
                <a:pPr marL="698422" lvl="1" indent="-288425" algn="just"/>
                <a:r>
                  <a:rPr lang="en-US" sz="1758" dirty="0">
                    <a:solidFill>
                      <a:schemeClr val="tx1"/>
                    </a:solidFill>
                  </a:rPr>
                  <a:t>P(A) and P(B) are called prior probabilities </a:t>
                </a:r>
              </a:p>
              <a:p>
                <a:pPr marL="698422" lvl="1" indent="-288425" algn="just"/>
                <a:r>
                  <a:rPr lang="en-US" sz="1758" dirty="0">
                    <a:solidFill>
                      <a:schemeClr val="tx1"/>
                    </a:solidFill>
                  </a:rPr>
                  <a:t>P(A|B), P(B|A) are called posterior probabilities   </a:t>
                </a:r>
              </a:p>
              <a:p>
                <a:pPr marL="409997" lvl="1" indent="0" algn="just">
                  <a:buNone/>
                </a:pPr>
                <a:r>
                  <a:rPr lang="en-US" sz="1758" dirty="0">
                    <a:solidFill>
                      <a:schemeClr val="tx1"/>
                    </a:solidFill>
                  </a:rPr>
                  <a:t>  </a:t>
                </a:r>
              </a:p>
              <a:p>
                <a:pPr marL="52723" indent="0" algn="just">
                  <a:buNone/>
                </a:pPr>
                <a:r>
                  <a:rPr lang="en-US" sz="1954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Prior versus Posterior Probabilities</a:t>
                </a:r>
              </a:p>
              <a:p>
                <a:pPr marL="2531314" lvl="8" indent="-334945" algn="just"/>
                <a:endParaRPr lang="en-US" sz="781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87668" indent="-334945" algn="just"/>
                <a:r>
                  <a:rPr lang="en-US" sz="1954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This table shows that the event </a:t>
                </a:r>
                <a:r>
                  <a:rPr lang="en-US" sz="1954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sz="1954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has two outcomes namely </a:t>
                </a:r>
                <a:r>
                  <a:rPr lang="en-US" sz="1954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1954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:r>
                  <a:rPr lang="en-US" sz="1954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1954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, which is dependent on another event </a:t>
                </a:r>
                <a:r>
                  <a:rPr lang="en-US" sz="1954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sz="1954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with various outcomes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54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54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54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954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954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54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954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54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954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54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54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54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954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.	</a:t>
                </a:r>
              </a:p>
              <a:p>
                <a:pPr marL="2531314" lvl="8" indent="-334945" algn="just"/>
                <a:endParaRPr lang="en-US" sz="78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87668" indent="-334945" algn="just"/>
                <a:r>
                  <a:rPr lang="en-US" sz="1954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Case1:</a:t>
                </a:r>
                <a:r>
                  <a:rPr lang="en-US" sz="1954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 Suppose, we don’t have any information of the event </a:t>
                </a:r>
                <a:r>
                  <a:rPr lang="en-US" sz="1954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1954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. Then, from the given sample space, we can calculate   </a:t>
                </a:r>
                <a:r>
                  <a:rPr lang="en-US" sz="1954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P(Y = A) </a:t>
                </a:r>
                <a:r>
                  <a:rPr lang="en-US" sz="1954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1954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954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54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954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sz="1954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= 0.5</a:t>
                </a:r>
              </a:p>
              <a:p>
                <a:pPr marL="2531314" lvl="8" indent="-334945" algn="just"/>
                <a:r>
                  <a:rPr lang="en-US" sz="78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</a:p>
              <a:p>
                <a:pPr marL="387668" indent="-334945" algn="just"/>
                <a:r>
                  <a:rPr lang="en-US" sz="1954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Case2:   </a:t>
                </a:r>
                <a:r>
                  <a:rPr lang="en-US" sz="1954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Now, suppose, we want to calculate </a:t>
                </a:r>
                <a:r>
                  <a:rPr lang="en-US" sz="1954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P(X </a:t>
                </a:r>
                <a:r>
                  <a:rPr lang="en-US" sz="1954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54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54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54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954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|Y =A</a:t>
                </a:r>
                <a:r>
                  <a:rPr lang="en-US" sz="1954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 =</a:t>
                </a:r>
                <a14:m>
                  <m:oMath xmlns:m="http://schemas.openxmlformats.org/officeDocument/2006/math">
                    <m:r>
                      <a:rPr lang="en-US" sz="1954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954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54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954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1954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= 0.4 . </a:t>
                </a:r>
              </a:p>
              <a:p>
                <a:pPr marL="52723" indent="0" algn="just">
                  <a:buNone/>
                </a:pPr>
                <a:endParaRPr lang="en-US" sz="1954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52723" indent="0" algn="just">
                  <a:buNone/>
                </a:pPr>
                <a:r>
                  <a:rPr lang="en-US" sz="1954" dirty="0">
                    <a:latin typeface="Times New Roman" pitchFamily="18" charset="0"/>
                    <a:cs typeface="Times New Roman" pitchFamily="18" charset="0"/>
                  </a:rPr>
                  <a:t>The later is the </a:t>
                </a:r>
                <a:r>
                  <a:rPr lang="en-US" sz="1954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conditional or posterior probability</a:t>
                </a:r>
                <a:r>
                  <a:rPr lang="en-US" sz="1954" dirty="0">
                    <a:latin typeface="Times New Roman" pitchFamily="18" charset="0"/>
                    <a:cs typeface="Times New Roman" pitchFamily="18" charset="0"/>
                  </a:rPr>
                  <a:t>, where as the former is the </a:t>
                </a:r>
                <a:r>
                  <a:rPr lang="en-US" sz="1954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prior probability.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992" y="1464494"/>
                <a:ext cx="5847430" cy="4822607"/>
              </a:xfrm>
              <a:blipFill>
                <a:blip r:embed="rId2"/>
                <a:stretch>
                  <a:fillRect r="-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6548040" y="1219200"/>
              <a:ext cx="2595960" cy="462209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24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335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88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solidFill>
                                <a:schemeClr val="bg1"/>
                              </a:solidFill>
                            </a:rPr>
                            <a:t>X</a:t>
                          </a:r>
                        </a:p>
                      </a:txBody>
                      <a:tcPr marL="89316" marR="89316" marT="44658" marB="44658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</a:p>
                      </a:txBody>
                      <a:tcPr marL="89316" marR="89316" marT="44658" marB="44658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33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 marL="89316" marR="89316" marT="44658" marB="4465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 marL="89316" marR="89316" marT="44658" marB="44658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33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 marL="89316" marR="89316" marT="44658" marB="4465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 marL="89316" marR="89316" marT="44658" marB="44658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33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 marL="89316" marR="89316" marT="44658" marB="4465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 marL="89316" marR="89316" marT="44658" marB="44658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33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 marL="89316" marR="89316" marT="44658" marB="4465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 marL="89316" marR="89316" marT="44658" marB="44658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233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 marL="89316" marR="89316" marT="44658" marB="4465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 marL="89316" marR="89316" marT="44658" marB="44658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233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 marL="89316" marR="89316" marT="44658" marB="4465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 marL="89316" marR="89316" marT="44658" marB="44658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3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 marL="89316" marR="89316" marT="44658" marB="4465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 marL="89316" marR="89316" marT="44658" marB="44658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233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 marL="89316" marR="89316" marT="44658" marB="4465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 marL="89316" marR="89316" marT="44658" marB="44658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233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 marL="89316" marR="89316" marT="44658" marB="4465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 marL="89316" marR="89316" marT="44658" marB="44658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233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 marL="89316" marR="89316" marT="44658" marB="4465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 marL="89316" marR="89316" marT="44658" marB="44658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8749153"/>
                  </p:ext>
                </p:extLst>
              </p:nvPr>
            </p:nvGraphicFramePr>
            <p:xfrm>
              <a:off x="6548040" y="1219200"/>
              <a:ext cx="2595960" cy="462209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24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335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881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solidFill>
                                <a:schemeClr val="bg1"/>
                              </a:solidFill>
                            </a:rPr>
                            <a:t>X</a:t>
                          </a:r>
                        </a:p>
                      </a:txBody>
                      <a:tcPr marL="89316" marR="89316" marT="44658" marB="44658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</a:p>
                      </a:txBody>
                      <a:tcPr marL="89316" marR="89316" marT="44658" marB="44658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3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316" marR="89316" marT="44658" marB="44658">
                        <a:blipFill>
                          <a:blip r:embed="rId3"/>
                          <a:stretch>
                            <a:fillRect t="-100000" r="-107000" b="-9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 marL="89316" marR="89316" marT="44658" marB="44658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3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316" marR="89316" marT="44658" marB="44658">
                        <a:blipFill>
                          <a:blip r:embed="rId3"/>
                          <a:stretch>
                            <a:fillRect t="-200000" r="-107000" b="-8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 marL="89316" marR="89316" marT="44658" marB="44658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3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316" marR="89316" marT="44658" marB="44658">
                        <a:blipFill>
                          <a:blip r:embed="rId3"/>
                          <a:stretch>
                            <a:fillRect t="-291176" r="-107000" b="-69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 marL="89316" marR="89316" marT="44658" marB="44658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3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316" marR="89316" marT="44658" marB="44658">
                        <a:blipFill>
                          <a:blip r:embed="rId3"/>
                          <a:stretch>
                            <a:fillRect t="-403030" r="-107000" b="-6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 marL="89316" marR="89316" marT="44658" marB="44658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23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316" marR="89316" marT="44658" marB="44658">
                        <a:blipFill>
                          <a:blip r:embed="rId3"/>
                          <a:stretch>
                            <a:fillRect t="-503030" r="-107000" b="-5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 marL="89316" marR="89316" marT="44658" marB="44658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23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316" marR="89316" marT="44658" marB="44658">
                        <a:blipFill>
                          <a:blip r:embed="rId3"/>
                          <a:stretch>
                            <a:fillRect t="-585294" r="-107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 marL="89316" marR="89316" marT="44658" marB="44658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316" marR="89316" marT="44658" marB="44658">
                        <a:blipFill>
                          <a:blip r:embed="rId3"/>
                          <a:stretch>
                            <a:fillRect t="-706061" r="-107000" b="-3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 marL="89316" marR="89316" marT="44658" marB="44658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23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316" marR="89316" marT="44658" marB="44658">
                        <a:blipFill>
                          <a:blip r:embed="rId3"/>
                          <a:stretch>
                            <a:fillRect t="-806061" r="-107000" b="-2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 marL="89316" marR="89316" marT="44658" marB="44658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23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316" marR="89316" marT="44658" marB="44658">
                        <a:blipFill>
                          <a:blip r:embed="rId3"/>
                          <a:stretch>
                            <a:fillRect t="-879412" r="-107000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 marL="89316" marR="89316" marT="44658" marB="44658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23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316" marR="89316" marT="44658" marB="44658">
                        <a:blipFill>
                          <a:blip r:embed="rId3"/>
                          <a:stretch>
                            <a:fillRect t="-1009091" r="-107000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 marL="89316" marR="89316" marT="44658" marB="44658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61ABD-63F1-3643-9577-2AEC1BA0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08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712381" y="311888"/>
            <a:ext cx="7772400" cy="1143000"/>
          </a:xfrm>
        </p:spPr>
        <p:txBody>
          <a:bodyPr/>
          <a:lstStyle/>
          <a:p>
            <a:r>
              <a:rPr lang="en-US" altLang="zh-CN" dirty="0"/>
              <a:t>Maximum A Posterior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633538"/>
          </a:xfrm>
        </p:spPr>
        <p:txBody>
          <a:bodyPr>
            <a:normAutofit lnSpcReduction="10000"/>
          </a:bodyPr>
          <a:lstStyle/>
          <a:p>
            <a:r>
              <a:rPr lang="en-US" altLang="zh-CN" sz="2600" dirty="0"/>
              <a:t>Based on Bayes Theorem, we can compute the </a:t>
            </a:r>
            <a:r>
              <a:rPr lang="en-US" altLang="zh-CN" sz="2600" i="1" dirty="0">
                <a:solidFill>
                  <a:srgbClr val="FF0000"/>
                </a:solidFill>
              </a:rPr>
              <a:t>Maximum A Posterior</a:t>
            </a:r>
            <a:r>
              <a:rPr lang="en-US" altLang="zh-CN" sz="2600" dirty="0"/>
              <a:t> (MAP) hypothesis for the data</a:t>
            </a:r>
          </a:p>
          <a:p>
            <a:r>
              <a:rPr lang="en-US" altLang="zh-CN" sz="2600" dirty="0"/>
              <a:t>We are interested in the best hypothesis for some space H given observed training data D.</a:t>
            </a:r>
          </a:p>
        </p:txBody>
      </p:sp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3294063" y="3540125"/>
          <a:ext cx="249713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47560" imgH="304560" progId="Equation.3">
                  <p:embed/>
                </p:oleObj>
              </mc:Choice>
              <mc:Fallback>
                <p:oleObj name="Equation" r:id="rId3" imgW="1447560" imgH="304560" progId="Equation.3">
                  <p:embed/>
                  <p:pic>
                    <p:nvPicPr>
                      <p:cNvPr id="256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4063" y="3540125"/>
                        <a:ext cx="2497137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5"/>
          <p:cNvGraphicFramePr>
            <a:graphicFrameLocks noChangeAspect="1"/>
          </p:cNvGraphicFramePr>
          <p:nvPr/>
        </p:nvGraphicFramePr>
        <p:xfrm>
          <a:off x="3859213" y="4100513"/>
          <a:ext cx="2541587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47560" imgH="419040" progId="Equation.3">
                  <p:embed/>
                </p:oleObj>
              </mc:Choice>
              <mc:Fallback>
                <p:oleObj name="Equation" r:id="rId5" imgW="1447560" imgH="419040" progId="Equation.3">
                  <p:embed/>
                  <p:pic>
                    <p:nvPicPr>
                      <p:cNvPr id="256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9213" y="4100513"/>
                        <a:ext cx="2541587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6"/>
          <p:cNvGraphicFramePr>
            <a:graphicFrameLocks noChangeAspect="1"/>
          </p:cNvGraphicFramePr>
          <p:nvPr/>
        </p:nvGraphicFramePr>
        <p:xfrm>
          <a:off x="3905250" y="4911725"/>
          <a:ext cx="24574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22360" imgH="304560" progId="Equation.3">
                  <p:embed/>
                </p:oleObj>
              </mc:Choice>
              <mc:Fallback>
                <p:oleObj name="Equation" r:id="rId7" imgW="1422360" imgH="304560" progId="Equation.3">
                  <p:embed/>
                  <p:pic>
                    <p:nvPicPr>
                      <p:cNvPr id="256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0" y="4911725"/>
                        <a:ext cx="245745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609600" y="5334000"/>
            <a:ext cx="7848600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 dirty="0"/>
              <a:t>H</a:t>
            </a:r>
            <a:r>
              <a:rPr lang="en-US" altLang="zh-CN" sz="2000" dirty="0"/>
              <a:t>: set of all hypothesis.</a:t>
            </a:r>
          </a:p>
          <a:p>
            <a:pPr>
              <a:spcBef>
                <a:spcPct val="50000"/>
              </a:spcBef>
            </a:pPr>
            <a:r>
              <a:rPr lang="en-US" altLang="zh-CN" sz="2000" dirty="0"/>
              <a:t>Note that we can drop </a:t>
            </a:r>
            <a:r>
              <a:rPr lang="en-US" altLang="zh-CN" sz="2000" i="1" dirty="0"/>
              <a:t>P(D)</a:t>
            </a:r>
            <a:r>
              <a:rPr lang="en-US" altLang="zh-CN" sz="2000" dirty="0"/>
              <a:t> as the probability of the data is constant (and independent of the hypothesis).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872CF4-0D00-9649-BC80-BEC0503F5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23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44525" y="368929"/>
            <a:ext cx="7772400" cy="1143000"/>
          </a:xfrm>
        </p:spPr>
        <p:txBody>
          <a:bodyPr/>
          <a:lstStyle/>
          <a:p>
            <a:r>
              <a:rPr lang="en-US" altLang="zh-CN" dirty="0"/>
              <a:t>Bayes Classifiers</a:t>
            </a:r>
            <a:endParaRPr lang="en-US" altLang="en-US" dirty="0"/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644525" y="1510170"/>
            <a:ext cx="808016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/>
              <a:t>Assumption:</a:t>
            </a:r>
            <a:r>
              <a:rPr lang="en-US" altLang="en-US" sz="2400" dirty="0"/>
              <a:t> training set consists of instances of different classes described </a:t>
            </a:r>
            <a:r>
              <a:rPr lang="en-US" altLang="zh-CN" sz="2400" i="1" dirty="0" err="1"/>
              <a:t>c</a:t>
            </a:r>
            <a:r>
              <a:rPr lang="en-US" altLang="zh-CN" sz="2400" i="1" baseline="-25000" dirty="0" err="1"/>
              <a:t>j</a:t>
            </a:r>
            <a:r>
              <a:rPr lang="en-US" altLang="zh-CN" sz="2400" dirty="0"/>
              <a:t> </a:t>
            </a:r>
            <a:r>
              <a:rPr lang="en-US" altLang="en-US" sz="2400" dirty="0"/>
              <a:t>as conjunctions of attributes values</a:t>
            </a:r>
          </a:p>
          <a:p>
            <a:pPr>
              <a:spcBef>
                <a:spcPct val="50000"/>
              </a:spcBef>
            </a:pPr>
            <a:r>
              <a:rPr lang="en-US" altLang="en-US" sz="2400" b="1" dirty="0"/>
              <a:t>Task:</a:t>
            </a:r>
            <a:r>
              <a:rPr lang="en-US" altLang="en-US" sz="2400" dirty="0"/>
              <a:t> </a:t>
            </a:r>
            <a:r>
              <a:rPr lang="en-US" altLang="zh-CN" sz="2400" dirty="0"/>
              <a:t>Classify a new instance </a:t>
            </a:r>
            <a:r>
              <a:rPr lang="en-US" altLang="zh-CN" sz="2400" i="1" dirty="0"/>
              <a:t>d </a:t>
            </a:r>
            <a:r>
              <a:rPr lang="en-US" altLang="zh-CN" sz="2400" dirty="0"/>
              <a:t>based on a tuple of attribute values into one of the classes </a:t>
            </a:r>
            <a:r>
              <a:rPr lang="en-US" altLang="zh-CN" sz="2000" i="1" dirty="0" err="1"/>
              <a:t>c</a:t>
            </a:r>
            <a:r>
              <a:rPr lang="en-US" altLang="zh-CN" sz="2000" i="1" baseline="-25000" dirty="0" err="1"/>
              <a:t>j</a:t>
            </a:r>
            <a:r>
              <a:rPr lang="en-US" altLang="zh-CN" sz="2000" baseline="-25000" dirty="0"/>
              <a:t> </a:t>
            </a:r>
            <a:r>
              <a:rPr lang="en-US" altLang="zh-CN" sz="2000" dirty="0">
                <a:sym typeface="Symbol" pitchFamily="18" charset="2"/>
              </a:rPr>
              <a:t> </a:t>
            </a:r>
            <a:r>
              <a:rPr lang="en-US" altLang="zh-CN" sz="2000" i="1" dirty="0">
                <a:sym typeface="Symbol" pitchFamily="18" charset="2"/>
              </a:rPr>
              <a:t>C</a:t>
            </a:r>
            <a:endParaRPr lang="en-US" altLang="zh-CN" sz="2400" dirty="0"/>
          </a:p>
          <a:p>
            <a:pPr>
              <a:spcBef>
                <a:spcPct val="50000"/>
              </a:spcBef>
            </a:pPr>
            <a:r>
              <a:rPr lang="en-US" altLang="en-US" sz="2400" b="1" dirty="0"/>
              <a:t>Key idea:</a:t>
            </a:r>
            <a:r>
              <a:rPr lang="en-US" altLang="en-US" sz="2400" dirty="0"/>
              <a:t> assign the most probable class             using Bayes Theorem.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44039" name="Object 7"/>
          <p:cNvGraphicFramePr>
            <a:graphicFrameLocks noChangeAspect="1"/>
          </p:cNvGraphicFramePr>
          <p:nvPr/>
        </p:nvGraphicFramePr>
        <p:xfrm>
          <a:off x="5867400" y="3429000"/>
          <a:ext cx="6096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4536" imgH="215713" progId="Equation.3">
                  <p:embed/>
                </p:oleObj>
              </mc:Choice>
              <mc:Fallback>
                <p:oleObj name="Equation" r:id="rId3" imgW="304536" imgH="215713" progId="Equation.3">
                  <p:embed/>
                  <p:pic>
                    <p:nvPicPr>
                      <p:cNvPr id="4403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429000"/>
                        <a:ext cx="609600" cy="4397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1" name="Object 9"/>
          <p:cNvGraphicFramePr>
            <a:graphicFrameLocks noChangeAspect="1"/>
          </p:cNvGraphicFramePr>
          <p:nvPr/>
        </p:nvGraphicFramePr>
        <p:xfrm>
          <a:off x="2070986" y="4214813"/>
          <a:ext cx="3759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70000" imgH="342720" progId="Equation.3">
                  <p:embed/>
                </p:oleObj>
              </mc:Choice>
              <mc:Fallback>
                <p:oleObj name="Equation" r:id="rId5" imgW="2070000" imgH="342720" progId="Equation.3">
                  <p:embed/>
                  <p:pic>
                    <p:nvPicPr>
                      <p:cNvPr id="4404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986" y="4214813"/>
                        <a:ext cx="37592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2" name="Object 10"/>
          <p:cNvGraphicFramePr>
            <a:graphicFrameLocks noChangeAspect="1"/>
          </p:cNvGraphicFramePr>
          <p:nvPr/>
        </p:nvGraphicFramePr>
        <p:xfrm>
          <a:off x="2593975" y="4887913"/>
          <a:ext cx="387350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33360" imgH="457200" progId="Equation.3">
                  <p:embed/>
                </p:oleObj>
              </mc:Choice>
              <mc:Fallback>
                <p:oleObj name="Equation" r:id="rId7" imgW="2133360" imgH="457200" progId="Equation.3">
                  <p:embed/>
                  <p:pic>
                    <p:nvPicPr>
                      <p:cNvPr id="4404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975" y="4887913"/>
                        <a:ext cx="3873500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3" name="Object 11"/>
          <p:cNvGraphicFramePr>
            <a:graphicFrameLocks noChangeAspect="1"/>
          </p:cNvGraphicFramePr>
          <p:nvPr/>
        </p:nvGraphicFramePr>
        <p:xfrm>
          <a:off x="2574925" y="5822950"/>
          <a:ext cx="38258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08160" imgH="342720" progId="Equation.3">
                  <p:embed/>
                </p:oleObj>
              </mc:Choice>
              <mc:Fallback>
                <p:oleObj name="Equation" r:id="rId9" imgW="2108160" imgH="342720" progId="Equation.3">
                  <p:embed/>
                  <p:pic>
                    <p:nvPicPr>
                      <p:cNvPr id="4404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4925" y="5822950"/>
                        <a:ext cx="38258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8BE48C-F4D5-9C4A-AC49-61FA839D9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86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altLang="en-US" dirty="0"/>
              <a:t>Parameters estimation</a:t>
            </a:r>
            <a:endParaRPr lang="en-US" altLang="zh-CN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1"/>
            <a:ext cx="8229600" cy="3962400"/>
          </a:xfrm>
        </p:spPr>
        <p:txBody>
          <a:bodyPr/>
          <a:lstStyle/>
          <a:p>
            <a:r>
              <a:rPr lang="en-US" altLang="zh-CN" sz="2600" i="1" dirty="0">
                <a:latin typeface="Times New Roman" pitchFamily="18" charset="0"/>
              </a:rPr>
              <a:t>P</a:t>
            </a:r>
            <a:r>
              <a:rPr lang="en-US" altLang="zh-CN" sz="2600" dirty="0">
                <a:latin typeface="Times New Roman" pitchFamily="18" charset="0"/>
              </a:rPr>
              <a:t>(</a:t>
            </a:r>
            <a:r>
              <a:rPr lang="en-US" altLang="zh-CN" sz="2600" i="1" dirty="0" err="1">
                <a:latin typeface="Times New Roman" pitchFamily="18" charset="0"/>
              </a:rPr>
              <a:t>c</a:t>
            </a:r>
            <a:r>
              <a:rPr lang="en-US" altLang="zh-CN" sz="2600" i="1" baseline="-25000" dirty="0" err="1">
                <a:latin typeface="Times New Roman" pitchFamily="18" charset="0"/>
              </a:rPr>
              <a:t>j</a:t>
            </a:r>
            <a:r>
              <a:rPr lang="en-US" altLang="zh-CN" sz="2600" dirty="0">
                <a:latin typeface="Times New Roman" pitchFamily="18" charset="0"/>
              </a:rPr>
              <a:t>)</a:t>
            </a:r>
          </a:p>
          <a:p>
            <a:pPr marL="742950" lvl="1" indent="-285750"/>
            <a:r>
              <a:rPr lang="en-US" altLang="zh-CN" sz="2200" dirty="0"/>
              <a:t>Can be estimated from the frequency of classes in the training examples.</a:t>
            </a:r>
          </a:p>
          <a:p>
            <a:r>
              <a:rPr lang="en-US" altLang="zh-CN" sz="2200" dirty="0">
                <a:solidFill>
                  <a:srgbClr val="FF0000"/>
                </a:solidFill>
              </a:rPr>
              <a:t>Independence Assumption</a:t>
            </a:r>
            <a:r>
              <a:rPr lang="en-US" altLang="zh-CN" sz="2400" dirty="0">
                <a:sym typeface="Symbol" pitchFamily="18" charset="2"/>
              </a:rPr>
              <a:t>: attribute values are conditionally independent given the target value: </a:t>
            </a:r>
            <a:r>
              <a:rPr lang="en-US" altLang="zh-CN" sz="2400" b="1" i="1" dirty="0">
                <a:solidFill>
                  <a:srgbClr val="FF0000"/>
                </a:solidFill>
                <a:sym typeface="Symbol" pitchFamily="18" charset="2"/>
              </a:rPr>
              <a:t>naïve</a:t>
            </a:r>
            <a:r>
              <a:rPr lang="en-US" altLang="zh-CN" sz="2400" dirty="0">
                <a:sym typeface="Symbol" pitchFamily="18" charset="2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sym typeface="Symbol" pitchFamily="18" charset="2"/>
              </a:rPr>
              <a:t>Bayes</a:t>
            </a:r>
            <a:r>
              <a:rPr lang="en-US" altLang="zh-CN" sz="2400" dirty="0">
                <a:sym typeface="Symbol" pitchFamily="18" charset="2"/>
              </a:rPr>
              <a:t>.</a:t>
            </a:r>
          </a:p>
        </p:txBody>
      </p:sp>
      <p:graphicFrame>
        <p:nvGraphicFramePr>
          <p:cNvPr id="33804" name="Object 1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227521" y="3886200"/>
          <a:ext cx="39624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58920" imgH="342720" progId="Equation.3">
                  <p:embed/>
                </p:oleObj>
              </mc:Choice>
              <mc:Fallback>
                <p:oleObj name="Equation" r:id="rId3" imgW="2158920" imgH="342720" progId="Equation.3">
                  <p:embed/>
                  <p:pic>
                    <p:nvPicPr>
                      <p:cNvPr id="3380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521" y="3886200"/>
                        <a:ext cx="39624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6" name="Object 1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456121" y="4688958"/>
          <a:ext cx="350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44440" imgH="355320" progId="Equation.3">
                  <p:embed/>
                </p:oleObj>
              </mc:Choice>
              <mc:Fallback>
                <p:oleObj name="Equation" r:id="rId5" imgW="2044440" imgH="355320" progId="Equation.3">
                  <p:embed/>
                  <p:pic>
                    <p:nvPicPr>
                      <p:cNvPr id="3380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6121" y="4688958"/>
                        <a:ext cx="35052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0A368-E325-EA41-AC5C-D71DC328C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E39EBA-BEA4-4A42-89D0-0134DB9DBC13}"/>
              </a:ext>
            </a:extLst>
          </p:cNvPr>
          <p:cNvSpPr txBox="1"/>
          <p:nvPr/>
        </p:nvSpPr>
        <p:spPr>
          <a:xfrm>
            <a:off x="2599617" y="5932264"/>
            <a:ext cx="2817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(Where </a:t>
            </a:r>
            <a:r>
              <a:rPr lang="en-US" i="1" dirty="0"/>
              <a:t>C</a:t>
            </a:r>
            <a:r>
              <a:rPr lang="en-US" i="1" baseline="-25000" dirty="0"/>
              <a:t>NB</a:t>
            </a:r>
            <a:r>
              <a:rPr lang="en-US" i="1" dirty="0"/>
              <a:t> = C</a:t>
            </a:r>
            <a:r>
              <a:rPr lang="en-US" i="1" baseline="-25000" dirty="0"/>
              <a:t>MAP </a:t>
            </a:r>
            <a:r>
              <a:rPr lang="en-US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46924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Properties 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altLang="en-US" sz="2800" dirty="0"/>
              <a:t>Estimating              instead of                           greatly reduces the number of parameters (and the data sparseness).</a:t>
            </a:r>
          </a:p>
          <a:p>
            <a:r>
              <a:rPr lang="en-US" altLang="en-US" sz="2800" dirty="0"/>
              <a:t>The learning step in Naïve Bayes consists of estimating                and          based on the frequencies in the training data</a:t>
            </a:r>
          </a:p>
          <a:p>
            <a:r>
              <a:rPr lang="en-US" altLang="en-US" sz="2800" dirty="0"/>
              <a:t>An unseen instance is classified by computing the class that maximizes the posterior</a:t>
            </a:r>
          </a:p>
          <a:p>
            <a:r>
              <a:rPr lang="en-US" altLang="en-US" sz="2800" dirty="0"/>
              <a:t>When conditional independence is satisfied, Naïve Bayes corresponds to MAP classification.</a:t>
            </a:r>
          </a:p>
        </p:txBody>
      </p:sp>
      <p:graphicFrame>
        <p:nvGraphicFramePr>
          <p:cNvPr id="56324" name="Object 4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2667000" y="2054077"/>
          <a:ext cx="10668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09480" imgH="241200" progId="Equation.3">
                  <p:embed/>
                </p:oleObj>
              </mc:Choice>
              <mc:Fallback>
                <p:oleObj name="Equation" r:id="rId3" imgW="609480" imgH="241200" progId="Equation.3">
                  <p:embed/>
                  <p:pic>
                    <p:nvPicPr>
                      <p:cNvPr id="563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054077"/>
                        <a:ext cx="106680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6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562600" y="2060426"/>
          <a:ext cx="20574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18960" imgH="241200" progId="Equation.3">
                  <p:embed/>
                </p:oleObj>
              </mc:Choice>
              <mc:Fallback>
                <p:oleObj name="Equation" r:id="rId5" imgW="1218960" imgH="241200" progId="Equation.3">
                  <p:embed/>
                  <p:pic>
                    <p:nvPicPr>
                      <p:cNvPr id="56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060426"/>
                        <a:ext cx="205740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4570228" y="3827462"/>
          <a:ext cx="7747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93480" imgH="241200" progId="Equation.3">
                  <p:embed/>
                </p:oleObj>
              </mc:Choice>
              <mc:Fallback>
                <p:oleObj name="Equation" r:id="rId7" imgW="393480" imgH="241200" progId="Equation.3">
                  <p:embed/>
                  <p:pic>
                    <p:nvPicPr>
                      <p:cNvPr id="5632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0228" y="3827462"/>
                        <a:ext cx="77470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9" name="Object 9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743200" y="3863900"/>
          <a:ext cx="10668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09480" imgH="241200" progId="Equation.3">
                  <p:embed/>
                </p:oleObj>
              </mc:Choice>
              <mc:Fallback>
                <p:oleObj name="Equation" r:id="rId9" imgW="609480" imgH="241200" progId="Equation.3">
                  <p:embed/>
                  <p:pic>
                    <p:nvPicPr>
                      <p:cNvPr id="5632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863900"/>
                        <a:ext cx="106680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F90CC-70FE-7740-B9AC-4F9A77DA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91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D8CB-E76E-AB49-BCE0-CD5A15F7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Topics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3DD13-F279-A543-BDB6-B034D91DB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Naïve Bayes Classifier</a:t>
            </a:r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en-US" dirty="0"/>
              <a:t>Support Vector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DAA33-1BCD-5A44-BD3F-60D05E839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92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196B3-E1C9-F748-8361-621B8FF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27E67-6B22-D443-842A-B266AAEE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E57BB352-1F46-C044-8645-8AB7FA0DE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764" y="2057400"/>
            <a:ext cx="1219200" cy="1066800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9525" cap="flat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b="1" kern="0" dirty="0"/>
              <a:t>Training 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b="1" kern="0" dirty="0"/>
              <a:t>Data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2CEEEA7C-9D4F-CF46-ABA7-16C82560B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2364" y="2571750"/>
            <a:ext cx="381000" cy="209550"/>
          </a:xfrm>
          <a:prstGeom prst="rightArrow">
            <a:avLst>
              <a:gd name="adj1" fmla="val 50000"/>
              <a:gd name="adj2" fmla="val 45455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AE189F-BA16-0C41-BA10-AD3648764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6164" y="5181600"/>
            <a:ext cx="1295400" cy="838200"/>
          </a:xfrm>
          <a:prstGeom prst="ellipse">
            <a:avLst/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b="1">
                <a:latin typeface="Tahoma" pitchFamily="34" charset="0"/>
              </a:rPr>
              <a:t>Class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9F70E805-00F0-D84F-8757-D953B0897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7964" y="251460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5A909BDE-A26D-4A41-A8F6-6C379ADE2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64" y="2165350"/>
            <a:ext cx="5222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sz="2800" b="1" dirty="0">
                <a:latin typeface="Tahoma" pitchFamily="34" charset="0"/>
              </a:rPr>
              <a:t>1.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AE4638A5-B635-9845-8DDB-CA03B9580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764" y="3581400"/>
            <a:ext cx="1295400" cy="1066800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b="1" dirty="0">
                <a:latin typeface="Arial" charset="0"/>
              </a:rPr>
              <a:t>Test </a:t>
            </a:r>
          </a:p>
          <a:p>
            <a:pPr marL="342900" indent="-342900">
              <a:lnSpc>
                <a:spcPct val="90000"/>
              </a:lnSpc>
            </a:pPr>
            <a:r>
              <a:rPr lang="en-US" b="1" dirty="0">
                <a:latin typeface="Arial" charset="0"/>
              </a:rPr>
              <a:t>Data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3E4FF04D-F3CB-F541-8318-F04CA5688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64" y="3748088"/>
            <a:ext cx="5222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sz="2800" b="1">
                <a:latin typeface="Tahoma" pitchFamily="34" charset="0"/>
              </a:rPr>
              <a:t>2.</a:t>
            </a:r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2F2F54FA-3011-C648-A28C-63732EA5A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564" y="39624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5FECEED3-2A3C-8F4C-AD4A-F652403F3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6564" y="392430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B342391C-B379-F64B-B10A-397888817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564" y="3467100"/>
            <a:ext cx="1447800" cy="1104900"/>
          </a:xfrm>
          <a:prstGeom prst="flowChartPunchedTape">
            <a:avLst/>
          </a:prstGeom>
          <a:solidFill>
            <a:srgbClr val="CC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b="1" dirty="0">
                <a:latin typeface="Tahoma" pitchFamily="34" charset="0"/>
              </a:rPr>
              <a:t>Accuracy</a:t>
            </a:r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616CF8E9-8B79-3542-9E24-3EEF89125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764" y="5105400"/>
            <a:ext cx="1295400" cy="1066800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b="1">
                <a:latin typeface="Arial" charset="0"/>
              </a:rPr>
              <a:t>New </a:t>
            </a:r>
          </a:p>
          <a:p>
            <a:pPr marL="342900" indent="-342900">
              <a:lnSpc>
                <a:spcPct val="90000"/>
              </a:lnSpc>
            </a:pPr>
            <a:r>
              <a:rPr lang="en-US" b="1">
                <a:latin typeface="Arial" charset="0"/>
              </a:rPr>
              <a:t>Data</a:t>
            </a: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6027B433-E5E9-0748-A5B2-A66B1F3F6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64" y="5272088"/>
            <a:ext cx="5222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sz="2800" b="1">
                <a:latin typeface="Tahoma" pitchFamily="34" charset="0"/>
              </a:rPr>
              <a:t>3.</a:t>
            </a:r>
          </a:p>
        </p:txBody>
      </p:sp>
      <p:sp>
        <p:nvSpPr>
          <p:cNvPr id="17" name="AutoShape 18">
            <a:extLst>
              <a:ext uri="{FF2B5EF4-FFF2-40B4-BE49-F238E27FC236}">
                <a16:creationId xmlns:a16="http://schemas.microsoft.com/office/drawing/2014/main" id="{54003212-5932-2747-A4FD-5BE792145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2364" y="548640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9">
            <a:extLst>
              <a:ext uri="{FF2B5EF4-FFF2-40B4-BE49-F238E27FC236}">
                <a16:creationId xmlns:a16="http://schemas.microsoft.com/office/drawing/2014/main" id="{22580F3E-6D7F-7B41-8E47-5B3B55C92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0364" y="548640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26">
            <a:extLst>
              <a:ext uri="{FF2B5EF4-FFF2-40B4-BE49-F238E27FC236}">
                <a16:creationId xmlns:a16="http://schemas.microsoft.com/office/drawing/2014/main" id="{8041B15D-37B1-044C-A901-FAAFC747C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564" y="2209800"/>
            <a:ext cx="2286000" cy="7620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latin typeface="Tahoma" pitchFamily="34" charset="0"/>
              </a:rPr>
              <a:t>Classification Method</a:t>
            </a:r>
          </a:p>
        </p:txBody>
      </p:sp>
      <p:sp>
        <p:nvSpPr>
          <p:cNvPr id="20" name="Oval 27">
            <a:extLst>
              <a:ext uri="{FF2B5EF4-FFF2-40B4-BE49-F238E27FC236}">
                <a16:creationId xmlns:a16="http://schemas.microsoft.com/office/drawing/2014/main" id="{701299EE-0423-8941-9BAB-A90F5AC0C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9964" y="2209800"/>
            <a:ext cx="22098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 dirty="0">
                <a:latin typeface="Tahoma" pitchFamily="34" charset="0"/>
              </a:rPr>
              <a:t>Classification Model</a:t>
            </a:r>
          </a:p>
        </p:txBody>
      </p:sp>
      <p:sp>
        <p:nvSpPr>
          <p:cNvPr id="21" name="Oval 28">
            <a:extLst>
              <a:ext uri="{FF2B5EF4-FFF2-40B4-BE49-F238E27FC236}">
                <a16:creationId xmlns:a16="http://schemas.microsoft.com/office/drawing/2014/main" id="{F37E420D-F3B3-7B4F-B81A-AA8A29156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8164" y="3657600"/>
            <a:ext cx="22098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 dirty="0">
                <a:latin typeface="Tahoma" pitchFamily="34" charset="0"/>
              </a:rPr>
              <a:t>Classification Model</a:t>
            </a:r>
          </a:p>
        </p:txBody>
      </p:sp>
      <p:sp>
        <p:nvSpPr>
          <p:cNvPr id="22" name="Oval 29">
            <a:extLst>
              <a:ext uri="{FF2B5EF4-FFF2-40B4-BE49-F238E27FC236}">
                <a16:creationId xmlns:a16="http://schemas.microsoft.com/office/drawing/2014/main" id="{B9B3CD30-279A-6848-A893-0B2E3BEA6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8164" y="5181600"/>
            <a:ext cx="22098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dirty="0">
                <a:latin typeface="Tahoma" pitchFamily="34" charset="0"/>
              </a:rPr>
              <a:t>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151225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>
            <a:extLst>
              <a:ext uri="{FF2B5EF4-FFF2-40B4-BE49-F238E27FC236}">
                <a16:creationId xmlns:a16="http://schemas.microsoft.com/office/drawing/2014/main" id="{F5AA12EC-8E2B-2043-8878-7FA3D91213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177" y="283727"/>
            <a:ext cx="5015023" cy="609600"/>
          </a:xfrm>
        </p:spPr>
        <p:txBody>
          <a:bodyPr/>
          <a:lstStyle/>
          <a:p>
            <a:pPr eaLnBrk="1" hangingPunct="1"/>
            <a:r>
              <a:rPr lang="en-US" altLang="en-US" sz="3200" b="0" dirty="0"/>
              <a:t>Example: </a:t>
            </a:r>
            <a:r>
              <a:rPr lang="en-GB" altLang="en-US" sz="3200" dirty="0"/>
              <a:t>‘Play Tennis’ data </a:t>
            </a:r>
            <a:r>
              <a:rPr lang="en-US" altLang="en-US" sz="3200" b="0" dirty="0"/>
              <a:t>	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E41FFBAA-4024-2740-9446-12E4172300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4440" y="1203704"/>
            <a:ext cx="8545351" cy="4821777"/>
          </a:xfrm>
        </p:spPr>
        <p:txBody>
          <a:bodyPr/>
          <a:lstStyle/>
          <a:p>
            <a:pPr marL="456110" indent="-456110" eaLnBrk="1" hangingPunct="1">
              <a:lnSpc>
                <a:spcPct val="110000"/>
              </a:lnSpc>
            </a:pPr>
            <a:endParaRPr lang="en-US" altLang="en-US" dirty="0"/>
          </a:p>
          <a:p>
            <a:pPr marL="456110" indent="-456110" eaLnBrk="1" hangingPunct="1">
              <a:lnSpc>
                <a:spcPct val="110000"/>
              </a:lnSpc>
              <a:buNone/>
            </a:pPr>
            <a:r>
              <a:rPr lang="en-US" altLang="en-US" sz="2736" dirty="0"/>
              <a:t>     </a:t>
            </a:r>
          </a:p>
        </p:txBody>
      </p:sp>
      <p:sp>
        <p:nvSpPr>
          <p:cNvPr id="16389" name="Rectangle 4">
            <a:extLst>
              <a:ext uri="{FF2B5EF4-FFF2-40B4-BE49-F238E27FC236}">
                <a16:creationId xmlns:a16="http://schemas.microsoft.com/office/drawing/2014/main" id="{8FE46740-2CA9-7F46-A39C-FB83627BE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656" y="1214268"/>
            <a:ext cx="8666166" cy="482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193" tIns="44596" rIns="89193" bIns="44596"/>
          <a:lstStyle>
            <a:lvl1pPr marL="533400" indent="-5334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endParaRPr lang="en-US" altLang="en-US" sz="2394" dirty="0">
              <a:latin typeface="+mn-lt"/>
            </a:endParaRPr>
          </a:p>
        </p:txBody>
      </p:sp>
      <p:pic>
        <p:nvPicPr>
          <p:cNvPr id="16390" name="Picture 9">
            <a:extLst>
              <a:ext uri="{FF2B5EF4-FFF2-40B4-BE49-F238E27FC236}">
                <a16:creationId xmlns:a16="http://schemas.microsoft.com/office/drawing/2014/main" id="{9B72E646-DEA2-BA4A-8D84-CA7187AC9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43" y="903891"/>
            <a:ext cx="5668846" cy="4312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19">
            <a:extLst>
              <a:ext uri="{FF2B5EF4-FFF2-40B4-BE49-F238E27FC236}">
                <a16:creationId xmlns:a16="http://schemas.microsoft.com/office/drawing/2014/main" id="{8C845736-13E1-4C4B-8C56-5B7479A49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8250" y="2514600"/>
            <a:ext cx="2258632" cy="4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052" i="1" dirty="0">
                <a:latin typeface="Palatino Linotype" panose="02040502050505030304" pitchFamily="18" charset="0"/>
              </a:rPr>
              <a:t>P</a:t>
            </a:r>
            <a:r>
              <a:rPr lang="en-GB" altLang="en-US" sz="2052" dirty="0">
                <a:latin typeface="Palatino Linotype" panose="02040502050505030304" pitchFamily="18" charset="0"/>
              </a:rPr>
              <a:t>(Play</a:t>
            </a:r>
            <a:r>
              <a:rPr lang="en-GB" altLang="en-US" sz="2052" i="1" dirty="0">
                <a:latin typeface="Palatino Linotype" panose="02040502050505030304" pitchFamily="18" charset="0"/>
              </a:rPr>
              <a:t>=Yes) = </a:t>
            </a:r>
            <a:r>
              <a:rPr lang="en-GB" altLang="en-US" sz="2052" dirty="0">
                <a:latin typeface="Palatino Linotype" panose="02040502050505030304" pitchFamily="18" charset="0"/>
              </a:rPr>
              <a:t>9/14</a:t>
            </a:r>
          </a:p>
        </p:txBody>
      </p:sp>
      <p:sp>
        <p:nvSpPr>
          <p:cNvPr id="9" name="Text Box 120">
            <a:extLst>
              <a:ext uri="{FF2B5EF4-FFF2-40B4-BE49-F238E27FC236}">
                <a16:creationId xmlns:a16="http://schemas.microsoft.com/office/drawing/2014/main" id="{8C7D6D4E-1287-2E40-AE7B-F8768E1D3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2517" y="3053043"/>
            <a:ext cx="2230098" cy="4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052" i="1" dirty="0">
                <a:latin typeface="Palatino Linotype" panose="02040502050505030304" pitchFamily="18" charset="0"/>
              </a:rPr>
              <a:t>P</a:t>
            </a:r>
            <a:r>
              <a:rPr lang="en-GB" altLang="en-US" sz="2052" dirty="0">
                <a:latin typeface="Palatino Linotype" panose="02040502050505030304" pitchFamily="18" charset="0"/>
              </a:rPr>
              <a:t>(Play</a:t>
            </a:r>
            <a:r>
              <a:rPr lang="en-GB" altLang="en-US" sz="2052" i="1" dirty="0">
                <a:latin typeface="Palatino Linotype" panose="02040502050505030304" pitchFamily="18" charset="0"/>
              </a:rPr>
              <a:t>=No) = </a:t>
            </a:r>
            <a:r>
              <a:rPr lang="en-GB" altLang="en-US" sz="2052" dirty="0">
                <a:latin typeface="Palatino Linotype" panose="02040502050505030304" pitchFamily="18" charset="0"/>
              </a:rPr>
              <a:t>5/14</a:t>
            </a:r>
          </a:p>
        </p:txBody>
      </p:sp>
      <p:graphicFrame>
        <p:nvGraphicFramePr>
          <p:cNvPr id="10" name="Object 14">
            <a:extLst>
              <a:ext uri="{FF2B5EF4-FFF2-40B4-BE49-F238E27FC236}">
                <a16:creationId xmlns:a16="http://schemas.microsoft.com/office/drawing/2014/main" id="{097BBD83-1E8E-584F-B1BF-55396DEC59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0"/>
          <a:ext cx="350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44440" imgH="355320" progId="Equation.3">
                  <p:embed/>
                </p:oleObj>
              </mc:Choice>
              <mc:Fallback>
                <p:oleObj name="Equation" r:id="rId3" imgW="2044440" imgH="355320" progId="Equation.3">
                  <p:embed/>
                  <p:pic>
                    <p:nvPicPr>
                      <p:cNvPr id="10" name="Object 14">
                        <a:extLst>
                          <a:ext uri="{FF2B5EF4-FFF2-40B4-BE49-F238E27FC236}">
                            <a16:creationId xmlns:a16="http://schemas.microsoft.com/office/drawing/2014/main" id="{097BBD83-1E8E-584F-B1BF-55396DEC59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0"/>
                        <a:ext cx="35052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D78065A-09EB-7449-8D97-7C9760413500}"/>
              </a:ext>
            </a:extLst>
          </p:cNvPr>
          <p:cNvSpPr/>
          <p:nvPr/>
        </p:nvSpPr>
        <p:spPr>
          <a:xfrm>
            <a:off x="299324" y="5549161"/>
            <a:ext cx="8006475" cy="772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52" b="1" dirty="0">
                <a:latin typeface="+mn-lt"/>
              </a:rPr>
              <a:t>Testing case: </a:t>
            </a:r>
            <a:r>
              <a:rPr lang="en-US" dirty="0">
                <a:latin typeface="+mn-lt"/>
              </a:rPr>
              <a:t>data to be classified</a:t>
            </a:r>
            <a:endParaRPr lang="en-US" altLang="en-US" sz="2052" b="1" dirty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2052" b="1" dirty="0">
                <a:latin typeface="Palatino Linotype" panose="02040502050505030304" pitchFamily="18" charset="0"/>
              </a:rPr>
              <a:t>x</a:t>
            </a:r>
            <a:r>
              <a:rPr lang="en-US" altLang="en-US" sz="1710" dirty="0">
                <a:latin typeface="Palatino Linotype" panose="02040502050505030304" pitchFamily="18" charset="0"/>
              </a:rPr>
              <a:t>’=(Outlook=</a:t>
            </a:r>
            <a:r>
              <a:rPr lang="en-US" altLang="en-US" sz="1710" i="1" dirty="0">
                <a:latin typeface="Palatino Linotype" panose="02040502050505030304" pitchFamily="18" charset="0"/>
              </a:rPr>
              <a:t>Sunny, </a:t>
            </a:r>
            <a:r>
              <a:rPr lang="en-US" altLang="en-US" sz="1710" dirty="0">
                <a:latin typeface="Palatino Linotype" panose="02040502050505030304" pitchFamily="18" charset="0"/>
              </a:rPr>
              <a:t>Temperature=</a:t>
            </a:r>
            <a:r>
              <a:rPr lang="en-US" altLang="en-US" sz="1710" i="1" dirty="0">
                <a:latin typeface="Palatino Linotype" panose="02040502050505030304" pitchFamily="18" charset="0"/>
              </a:rPr>
              <a:t>Cool, </a:t>
            </a:r>
            <a:r>
              <a:rPr lang="en-US" altLang="en-US" sz="1710" dirty="0">
                <a:latin typeface="Palatino Linotype" panose="02040502050505030304" pitchFamily="18" charset="0"/>
              </a:rPr>
              <a:t>Humidity</a:t>
            </a:r>
            <a:r>
              <a:rPr lang="en-US" altLang="en-US" sz="1710" i="1" dirty="0">
                <a:latin typeface="Palatino Linotype" panose="02040502050505030304" pitchFamily="18" charset="0"/>
              </a:rPr>
              <a:t>=High, </a:t>
            </a:r>
            <a:r>
              <a:rPr lang="en-US" altLang="en-US" sz="1710" dirty="0">
                <a:latin typeface="Palatino Linotype" panose="02040502050505030304" pitchFamily="18" charset="0"/>
              </a:rPr>
              <a:t>Wind=</a:t>
            </a:r>
            <a:r>
              <a:rPr lang="en-US" altLang="en-US" sz="1710" i="1" dirty="0">
                <a:latin typeface="Palatino Linotype" panose="02040502050505030304" pitchFamily="18" charset="0"/>
              </a:rPr>
              <a:t>Strong</a:t>
            </a:r>
            <a:r>
              <a:rPr lang="en-US" altLang="en-US" sz="1710" dirty="0">
                <a:latin typeface="Palatino Linotype" panose="02040502050505030304" pitchFamily="18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B58A-0D66-4549-8522-4B51B5BF5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450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>
            <a:extLst>
              <a:ext uri="{FF2B5EF4-FFF2-40B4-BE49-F238E27FC236}">
                <a16:creationId xmlns:a16="http://schemas.microsoft.com/office/drawing/2014/main" id="{B4AC9F12-E8BC-004C-A3D6-426F6B629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482" y="126807"/>
            <a:ext cx="3941404" cy="715394"/>
          </a:xfrm>
        </p:spPr>
        <p:txBody>
          <a:bodyPr/>
          <a:lstStyle/>
          <a:p>
            <a:pPr eaLnBrk="1" hangingPunct="1"/>
            <a:r>
              <a:rPr lang="en-US" altLang="en-US" b="0" dirty="0"/>
              <a:t>Learning Phase	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1B190C7-A39E-4847-9ACD-4A7DA66DE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6656" y="1344586"/>
            <a:ext cx="8545351" cy="4821777"/>
          </a:xfrm>
        </p:spPr>
        <p:txBody>
          <a:bodyPr/>
          <a:lstStyle/>
          <a:p>
            <a:pPr marL="456110" indent="-456110" eaLnBrk="1" hangingPunct="1">
              <a:lnSpc>
                <a:spcPct val="110000"/>
              </a:lnSpc>
            </a:pPr>
            <a:endParaRPr lang="en-US" altLang="en-US" b="1" dirty="0"/>
          </a:p>
          <a:p>
            <a:pPr marL="456110" indent="-456110" eaLnBrk="1" hangingPunct="1">
              <a:lnSpc>
                <a:spcPct val="110000"/>
              </a:lnSpc>
              <a:buNone/>
            </a:pPr>
            <a:r>
              <a:rPr lang="en-US" altLang="en-US" sz="2736" b="1" dirty="0"/>
              <a:t>     </a:t>
            </a:r>
          </a:p>
        </p:txBody>
      </p:sp>
      <p:graphicFrame>
        <p:nvGraphicFramePr>
          <p:cNvPr id="541824" name="Group 128">
            <a:extLst>
              <a:ext uri="{FF2B5EF4-FFF2-40B4-BE49-F238E27FC236}">
                <a16:creationId xmlns:a16="http://schemas.microsoft.com/office/drawing/2014/main" id="{B23F2518-6309-F04D-B4ED-05A462C88FAF}"/>
              </a:ext>
            </a:extLst>
          </p:cNvPr>
          <p:cNvGraphicFramePr>
            <a:graphicFrameLocks noGrp="1"/>
          </p:cNvGraphicFramePr>
          <p:nvPr/>
        </p:nvGraphicFramePr>
        <p:xfrm>
          <a:off x="857929" y="1865860"/>
          <a:ext cx="3112706" cy="1533723"/>
        </p:xfrm>
        <a:graphic>
          <a:graphicData uri="http://schemas.openxmlformats.org/drawingml/2006/table">
            <a:tbl>
              <a:tblPr/>
              <a:tblGrid>
                <a:gridCol w="1037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7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949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Palatino Linotype" pitchFamily="18" charset="0"/>
                        </a:rPr>
                        <a:t>Outlook</a:t>
                      </a:r>
                    </a:p>
                  </a:txBody>
                  <a:tcPr marL="78191" marR="78191" marT="39109" marB="391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Play=</a:t>
                      </a:r>
                      <a:r>
                        <a:rPr kumimoji="0" lang="en-GB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Yes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Play=</a:t>
                      </a:r>
                      <a:r>
                        <a:rPr kumimoji="0" lang="en-GB" sz="1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No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95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Sunny</a:t>
                      </a:r>
                    </a:p>
                  </a:txBody>
                  <a:tcPr marL="78191" marR="78191" marT="39109" marB="391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2/9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3/5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095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Overcast</a:t>
                      </a:r>
                    </a:p>
                  </a:txBody>
                  <a:tcPr marL="78191" marR="78191" marT="39109" marB="391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4/9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0/5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095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Rain</a:t>
                      </a:r>
                    </a:p>
                  </a:txBody>
                  <a:tcPr marL="78191" marR="78191" marT="39109" marB="391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3/9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2/5</a:t>
                      </a:r>
                      <a:endParaRPr kumimoji="0" lang="en-GB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itchFamily="18" charset="0"/>
                      </a:endParaRP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1770" name="Group 74">
            <a:extLst>
              <a:ext uri="{FF2B5EF4-FFF2-40B4-BE49-F238E27FC236}">
                <a16:creationId xmlns:a16="http://schemas.microsoft.com/office/drawing/2014/main" id="{31A19D80-B89E-1547-AC59-8481A5F2D1B4}"/>
              </a:ext>
            </a:extLst>
          </p:cNvPr>
          <p:cNvGraphicFramePr>
            <a:graphicFrameLocks noGrp="1"/>
          </p:cNvGraphicFramePr>
          <p:nvPr/>
        </p:nvGraphicFramePr>
        <p:xfrm>
          <a:off x="4115886" y="1865860"/>
          <a:ext cx="3909549" cy="1533723"/>
        </p:xfrm>
        <a:graphic>
          <a:graphicData uri="http://schemas.openxmlformats.org/drawingml/2006/table">
            <a:tbl>
              <a:tblPr/>
              <a:tblGrid>
                <a:gridCol w="1433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949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Palatino Linotype" pitchFamily="18" charset="0"/>
                        </a:rPr>
                        <a:t>Temperature</a:t>
                      </a:r>
                    </a:p>
                  </a:txBody>
                  <a:tcPr marL="78191" marR="78191" marT="39109" marB="391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Play=</a:t>
                      </a:r>
                      <a:r>
                        <a:rPr kumimoji="0" lang="en-GB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Yes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Play=</a:t>
                      </a:r>
                      <a:r>
                        <a:rPr kumimoji="0" lang="en-GB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No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95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Hot</a:t>
                      </a:r>
                    </a:p>
                  </a:txBody>
                  <a:tcPr marL="78191" marR="78191" marT="39109" marB="391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2/9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2/5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095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Mild</a:t>
                      </a:r>
                    </a:p>
                  </a:txBody>
                  <a:tcPr marL="78191" marR="78191" marT="39109" marB="391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4/9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2/5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095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Cool</a:t>
                      </a:r>
                    </a:p>
                  </a:txBody>
                  <a:tcPr marL="78191" marR="78191" marT="39109" marB="391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3/9</a:t>
                      </a: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1/5</a:t>
                      </a:r>
                      <a:endParaRPr kumimoji="0" lang="en-GB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itchFamily="18" charset="0"/>
                      </a:endParaRPr>
                    </a:p>
                  </a:txBody>
                  <a:tcPr marL="78191" marR="78191" marT="39109" marB="391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1828" name="Group 132">
            <a:extLst>
              <a:ext uri="{FF2B5EF4-FFF2-40B4-BE49-F238E27FC236}">
                <a16:creationId xmlns:a16="http://schemas.microsoft.com/office/drawing/2014/main" id="{03D1A0F2-BFF1-6D4D-AEBE-25B1BE201769}"/>
              </a:ext>
            </a:extLst>
          </p:cNvPr>
          <p:cNvGraphicFramePr>
            <a:graphicFrameLocks noGrp="1"/>
          </p:cNvGraphicFramePr>
          <p:nvPr/>
        </p:nvGraphicFramePr>
        <p:xfrm>
          <a:off x="923088" y="4275391"/>
          <a:ext cx="3323116" cy="1190130"/>
        </p:xfrm>
        <a:graphic>
          <a:graphicData uri="http://schemas.openxmlformats.org/drawingml/2006/table">
            <a:tbl>
              <a:tblPr/>
              <a:tblGrid>
                <a:gridCol w="132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1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670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Palatino Linotype" pitchFamily="18" charset="0"/>
                        </a:rPr>
                        <a:t>Humidity</a:t>
                      </a:r>
                    </a:p>
                  </a:txBody>
                  <a:tcPr marL="78191" marR="78191" marT="39095" marB="39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Play=</a:t>
                      </a:r>
                      <a:r>
                        <a:rPr kumimoji="0" lang="en-GB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Yes</a:t>
                      </a:r>
                      <a:endParaRPr kumimoji="0" lang="en-GB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itchFamily="18" charset="0"/>
                      </a:endParaRP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Play=N</a:t>
                      </a:r>
                      <a:r>
                        <a:rPr kumimoji="0" lang="en-GB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o</a:t>
                      </a: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955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High</a:t>
                      </a:r>
                    </a:p>
                  </a:txBody>
                  <a:tcPr marL="78191" marR="78191" marT="39095" marB="39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3/9</a:t>
                      </a: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4/5</a:t>
                      </a: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955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Normal</a:t>
                      </a:r>
                    </a:p>
                  </a:txBody>
                  <a:tcPr marL="78191" marR="78191" marT="39095" marB="39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6/9</a:t>
                      </a: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1/5</a:t>
                      </a: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1833" name="Group 137">
            <a:extLst>
              <a:ext uri="{FF2B5EF4-FFF2-40B4-BE49-F238E27FC236}">
                <a16:creationId xmlns:a16="http://schemas.microsoft.com/office/drawing/2014/main" id="{C2CBBF6F-7C1C-E54C-8323-92D3D2C85A72}"/>
              </a:ext>
            </a:extLst>
          </p:cNvPr>
          <p:cNvGraphicFramePr>
            <a:graphicFrameLocks noGrp="1"/>
          </p:cNvGraphicFramePr>
          <p:nvPr/>
        </p:nvGraphicFramePr>
        <p:xfrm>
          <a:off x="4702318" y="4210232"/>
          <a:ext cx="3323117" cy="1184700"/>
        </p:xfrm>
        <a:graphic>
          <a:graphicData uri="http://schemas.openxmlformats.org/drawingml/2006/table">
            <a:tbl>
              <a:tblPr/>
              <a:tblGrid>
                <a:gridCol w="1160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240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Palatino Linotype" pitchFamily="18" charset="0"/>
                        </a:rPr>
                        <a:t>Wind</a:t>
                      </a:r>
                    </a:p>
                  </a:txBody>
                  <a:tcPr marL="78191" marR="78191" marT="39095" marB="39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Play=</a:t>
                      </a:r>
                      <a:r>
                        <a:rPr kumimoji="0" lang="en-GB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Yes</a:t>
                      </a:r>
                      <a:endParaRPr kumimoji="0" lang="en-GB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itchFamily="18" charset="0"/>
                      </a:endParaRP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Play=</a:t>
                      </a:r>
                      <a:r>
                        <a:rPr kumimoji="0" lang="en-GB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No</a:t>
                      </a: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955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Strong</a:t>
                      </a:r>
                    </a:p>
                  </a:txBody>
                  <a:tcPr marL="78191" marR="78191" marT="39095" marB="39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3/9</a:t>
                      </a: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3/5</a:t>
                      </a: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955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Weak</a:t>
                      </a:r>
                    </a:p>
                  </a:txBody>
                  <a:tcPr marL="78191" marR="78191" marT="39095" marB="390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6/9</a:t>
                      </a: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itchFamily="18" charset="0"/>
                        </a:rPr>
                        <a:t>2/5</a:t>
                      </a:r>
                    </a:p>
                  </a:txBody>
                  <a:tcPr marL="78191" marR="78191" marT="39095" marB="390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493" name="Text Box 119">
            <a:extLst>
              <a:ext uri="{FF2B5EF4-FFF2-40B4-BE49-F238E27FC236}">
                <a16:creationId xmlns:a16="http://schemas.microsoft.com/office/drawing/2014/main" id="{FE960015-D6FD-3B4D-ABD1-E67DC845F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475" y="5839211"/>
            <a:ext cx="2258632" cy="4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052" i="1" dirty="0">
                <a:latin typeface="Palatino Linotype" panose="02040502050505030304" pitchFamily="18" charset="0"/>
              </a:rPr>
              <a:t>P</a:t>
            </a:r>
            <a:r>
              <a:rPr lang="en-GB" altLang="en-US" sz="2052" dirty="0">
                <a:latin typeface="Palatino Linotype" panose="02040502050505030304" pitchFamily="18" charset="0"/>
              </a:rPr>
              <a:t>(Play</a:t>
            </a:r>
            <a:r>
              <a:rPr lang="en-GB" altLang="en-US" sz="2052" i="1" dirty="0">
                <a:latin typeface="Palatino Linotype" panose="02040502050505030304" pitchFamily="18" charset="0"/>
              </a:rPr>
              <a:t>=Yes) = </a:t>
            </a:r>
            <a:r>
              <a:rPr lang="en-GB" altLang="en-US" sz="2052" dirty="0">
                <a:latin typeface="Palatino Linotype" panose="02040502050505030304" pitchFamily="18" charset="0"/>
              </a:rPr>
              <a:t>9/14</a:t>
            </a:r>
          </a:p>
        </p:txBody>
      </p:sp>
      <p:sp>
        <p:nvSpPr>
          <p:cNvPr id="17494" name="Text Box 120">
            <a:extLst>
              <a:ext uri="{FF2B5EF4-FFF2-40B4-BE49-F238E27FC236}">
                <a16:creationId xmlns:a16="http://schemas.microsoft.com/office/drawing/2014/main" id="{85FE8DDF-4EFF-654D-A470-FCF39443F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7478" y="5774052"/>
            <a:ext cx="2230098" cy="4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052" i="1" dirty="0">
                <a:latin typeface="Palatino Linotype" panose="02040502050505030304" pitchFamily="18" charset="0"/>
              </a:rPr>
              <a:t>P</a:t>
            </a:r>
            <a:r>
              <a:rPr lang="en-GB" altLang="en-US" sz="2052" dirty="0">
                <a:latin typeface="Palatino Linotype" panose="02040502050505030304" pitchFamily="18" charset="0"/>
              </a:rPr>
              <a:t>(Play</a:t>
            </a:r>
            <a:r>
              <a:rPr lang="en-GB" altLang="en-US" sz="2052" i="1" dirty="0">
                <a:latin typeface="Palatino Linotype" panose="02040502050505030304" pitchFamily="18" charset="0"/>
              </a:rPr>
              <a:t>=No) = </a:t>
            </a:r>
            <a:r>
              <a:rPr lang="en-GB" altLang="en-US" sz="2052" dirty="0">
                <a:latin typeface="Palatino Linotype" panose="02040502050505030304" pitchFamily="18" charset="0"/>
              </a:rPr>
              <a:t>5/14</a:t>
            </a:r>
          </a:p>
        </p:txBody>
      </p:sp>
      <p:sp>
        <p:nvSpPr>
          <p:cNvPr id="17495" name="Rectangle 12">
            <a:extLst>
              <a:ext uri="{FF2B5EF4-FFF2-40B4-BE49-F238E27FC236}">
                <a16:creationId xmlns:a16="http://schemas.microsoft.com/office/drawing/2014/main" id="{BCF4E36C-2FA9-C040-B737-39DB0834E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929" y="1278071"/>
            <a:ext cx="7167506" cy="4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052" dirty="0">
                <a:latin typeface="Palatino Linotype" panose="02040502050505030304" pitchFamily="18" charset="0"/>
              </a:rPr>
              <a:t>P(Outlook=</a:t>
            </a:r>
            <a:r>
              <a:rPr lang="en-GB" altLang="en-US" sz="2052" i="1" dirty="0" err="1">
                <a:latin typeface="Palatino Linotype" panose="02040502050505030304" pitchFamily="18" charset="0"/>
              </a:rPr>
              <a:t>o</a:t>
            </a:r>
            <a:r>
              <a:rPr lang="en-GB" altLang="en-US" sz="2052" dirty="0" err="1">
                <a:latin typeface="Palatino Linotype" panose="02040502050505030304" pitchFamily="18" charset="0"/>
              </a:rPr>
              <a:t>|Play</a:t>
            </a:r>
            <a:r>
              <a:rPr lang="en-GB" altLang="en-US" sz="2052" dirty="0">
                <a:latin typeface="Palatino Linotype" panose="02040502050505030304" pitchFamily="18" charset="0"/>
              </a:rPr>
              <a:t>=</a:t>
            </a:r>
            <a:r>
              <a:rPr lang="en-GB" altLang="en-US" sz="2052" i="1" dirty="0">
                <a:latin typeface="Palatino Linotype" panose="02040502050505030304" pitchFamily="18" charset="0"/>
              </a:rPr>
              <a:t>b</a:t>
            </a:r>
            <a:r>
              <a:rPr lang="en-GB" altLang="en-US" sz="2052" dirty="0">
                <a:latin typeface="Palatino Linotype" panose="02040502050505030304" pitchFamily="18" charset="0"/>
              </a:rPr>
              <a:t>)		P(Temperature=</a:t>
            </a:r>
            <a:r>
              <a:rPr lang="en-GB" altLang="en-US" sz="2052" i="1" dirty="0" err="1">
                <a:latin typeface="Palatino Linotype" panose="02040502050505030304" pitchFamily="18" charset="0"/>
              </a:rPr>
              <a:t>t</a:t>
            </a:r>
            <a:r>
              <a:rPr lang="en-GB" altLang="en-US" sz="2052" dirty="0" err="1">
                <a:latin typeface="Palatino Linotype" panose="02040502050505030304" pitchFamily="18" charset="0"/>
              </a:rPr>
              <a:t>|Play</a:t>
            </a:r>
            <a:r>
              <a:rPr lang="en-GB" altLang="en-US" sz="2052" dirty="0">
                <a:latin typeface="Palatino Linotype" panose="02040502050505030304" pitchFamily="18" charset="0"/>
              </a:rPr>
              <a:t>=</a:t>
            </a:r>
            <a:r>
              <a:rPr lang="en-GB" altLang="en-US" sz="2052" i="1" dirty="0">
                <a:latin typeface="Palatino Linotype" panose="02040502050505030304" pitchFamily="18" charset="0"/>
              </a:rPr>
              <a:t>b</a:t>
            </a:r>
            <a:r>
              <a:rPr lang="en-GB" altLang="en-US" sz="2052" dirty="0">
                <a:latin typeface="Palatino Linotype" panose="02040502050505030304" pitchFamily="18" charset="0"/>
              </a:rPr>
              <a:t>)  </a:t>
            </a:r>
            <a:endParaRPr lang="en-US" altLang="en-US" sz="2052" dirty="0"/>
          </a:p>
        </p:txBody>
      </p:sp>
      <p:sp>
        <p:nvSpPr>
          <p:cNvPr id="17496" name="Rectangle 13">
            <a:extLst>
              <a:ext uri="{FF2B5EF4-FFF2-40B4-BE49-F238E27FC236}">
                <a16:creationId xmlns:a16="http://schemas.microsoft.com/office/drawing/2014/main" id="{4C477188-26CF-2B47-856B-8D7668F8E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929" y="3688959"/>
            <a:ext cx="7167506" cy="4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052" dirty="0">
                <a:latin typeface="Palatino Linotype" panose="02040502050505030304" pitchFamily="18" charset="0"/>
              </a:rPr>
              <a:t>P(Humidity=</a:t>
            </a:r>
            <a:r>
              <a:rPr lang="en-GB" altLang="en-US" sz="2052" i="1" dirty="0" err="1">
                <a:latin typeface="Palatino Linotype" panose="02040502050505030304" pitchFamily="18" charset="0"/>
              </a:rPr>
              <a:t>h</a:t>
            </a:r>
            <a:r>
              <a:rPr lang="en-GB" altLang="en-US" sz="2052" dirty="0" err="1">
                <a:latin typeface="Palatino Linotype" panose="02040502050505030304" pitchFamily="18" charset="0"/>
              </a:rPr>
              <a:t>|Play</a:t>
            </a:r>
            <a:r>
              <a:rPr lang="en-GB" altLang="en-US" sz="2052" dirty="0">
                <a:latin typeface="Palatino Linotype" panose="02040502050505030304" pitchFamily="18" charset="0"/>
              </a:rPr>
              <a:t>=</a:t>
            </a:r>
            <a:r>
              <a:rPr lang="en-GB" altLang="en-US" sz="2052" i="1" dirty="0">
                <a:latin typeface="Palatino Linotype" panose="02040502050505030304" pitchFamily="18" charset="0"/>
              </a:rPr>
              <a:t>b</a:t>
            </a:r>
            <a:r>
              <a:rPr lang="en-GB" altLang="en-US" sz="2052" dirty="0">
                <a:latin typeface="Palatino Linotype" panose="02040502050505030304" pitchFamily="18" charset="0"/>
              </a:rPr>
              <a:t>)			P(Wind=</a:t>
            </a:r>
            <a:r>
              <a:rPr lang="en-GB" altLang="en-US" sz="2052" i="1" dirty="0" err="1">
                <a:latin typeface="Palatino Linotype" panose="02040502050505030304" pitchFamily="18" charset="0"/>
              </a:rPr>
              <a:t>w</a:t>
            </a:r>
            <a:r>
              <a:rPr lang="en-GB" altLang="en-US" sz="2052" dirty="0" err="1">
                <a:latin typeface="Palatino Linotype" panose="02040502050505030304" pitchFamily="18" charset="0"/>
              </a:rPr>
              <a:t>|Play</a:t>
            </a:r>
            <a:r>
              <a:rPr lang="en-GB" altLang="en-US" sz="2052" dirty="0">
                <a:latin typeface="Palatino Linotype" panose="02040502050505030304" pitchFamily="18" charset="0"/>
              </a:rPr>
              <a:t>=</a:t>
            </a:r>
            <a:r>
              <a:rPr lang="en-GB" altLang="en-US" sz="2052" i="1" dirty="0">
                <a:latin typeface="Palatino Linotype" panose="02040502050505030304" pitchFamily="18" charset="0"/>
              </a:rPr>
              <a:t>b</a:t>
            </a:r>
            <a:r>
              <a:rPr lang="en-GB" altLang="en-US" sz="2052" dirty="0">
                <a:latin typeface="Palatino Linotype" panose="02040502050505030304" pitchFamily="18" charset="0"/>
              </a:rPr>
              <a:t>)  </a:t>
            </a:r>
            <a:endParaRPr lang="en-US" altLang="en-US" sz="2052" dirty="0"/>
          </a:p>
        </p:txBody>
      </p:sp>
      <p:graphicFrame>
        <p:nvGraphicFramePr>
          <p:cNvPr id="14" name="Object 14">
            <a:extLst>
              <a:ext uri="{FF2B5EF4-FFF2-40B4-BE49-F238E27FC236}">
                <a16:creationId xmlns:a16="http://schemas.microsoft.com/office/drawing/2014/main" id="{3905023D-DA6F-7944-AE02-77D4279550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8800" y="123212"/>
          <a:ext cx="350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44440" imgH="355320" progId="Equation.3">
                  <p:embed/>
                </p:oleObj>
              </mc:Choice>
              <mc:Fallback>
                <p:oleObj name="Equation" r:id="rId2" imgW="2044440" imgH="355320" progId="Equation.3">
                  <p:embed/>
                  <p:pic>
                    <p:nvPicPr>
                      <p:cNvPr id="14" name="Object 14">
                        <a:extLst>
                          <a:ext uri="{FF2B5EF4-FFF2-40B4-BE49-F238E27FC236}">
                            <a16:creationId xmlns:a16="http://schemas.microsoft.com/office/drawing/2014/main" id="{3905023D-DA6F-7944-AE02-77D4279550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23212"/>
                        <a:ext cx="35052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DD5E4-4856-F447-BC99-A3AE866C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7152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>
            <a:extLst>
              <a:ext uri="{FF2B5EF4-FFF2-40B4-BE49-F238E27FC236}">
                <a16:creationId xmlns:a16="http://schemas.microsoft.com/office/drawing/2014/main" id="{FEB18101-75B1-8641-BAFA-8CE148EAAC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88203"/>
            <a:ext cx="3865385" cy="1077841"/>
          </a:xfrm>
        </p:spPr>
        <p:txBody>
          <a:bodyPr/>
          <a:lstStyle/>
          <a:p>
            <a:pPr eaLnBrk="1" hangingPunct="1"/>
            <a:r>
              <a:rPr lang="en-US" altLang="en-US" b="0" dirty="0"/>
              <a:t>Testing Phase	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9E4F06EA-FC1B-5E46-943A-6B3167FB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6656" y="1344586"/>
            <a:ext cx="8545351" cy="4821777"/>
          </a:xfrm>
        </p:spPr>
        <p:txBody>
          <a:bodyPr/>
          <a:lstStyle/>
          <a:p>
            <a:pPr marL="456110" indent="-456110" eaLnBrk="1" hangingPunct="1">
              <a:lnSpc>
                <a:spcPct val="110000"/>
              </a:lnSpc>
            </a:pPr>
            <a:endParaRPr lang="en-US" altLang="en-US" b="1" dirty="0"/>
          </a:p>
          <a:p>
            <a:pPr marL="456110" indent="-456110" eaLnBrk="1" hangingPunct="1">
              <a:lnSpc>
                <a:spcPct val="110000"/>
              </a:lnSpc>
              <a:buNone/>
            </a:pPr>
            <a:r>
              <a:rPr lang="en-US" altLang="en-US" sz="2736" b="1" dirty="0"/>
              <a:t>     </a:t>
            </a:r>
          </a:p>
        </p:txBody>
      </p:sp>
      <p:sp>
        <p:nvSpPr>
          <p:cNvPr id="18437" name="Rectangle 4">
            <a:extLst>
              <a:ext uri="{FF2B5EF4-FFF2-40B4-BE49-F238E27FC236}">
                <a16:creationId xmlns:a16="http://schemas.microsoft.com/office/drawing/2014/main" id="{473682E7-2F9B-4A4A-AF7F-75BE80B0E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917" y="1166044"/>
            <a:ext cx="8295483" cy="495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193" tIns="44596" rIns="89193" bIns="44596"/>
          <a:lstStyle>
            <a:lvl1pPr marL="533400" indent="-5334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79488" indent="-4572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394" dirty="0">
                <a:latin typeface="+mn-lt"/>
              </a:rPr>
              <a:t>Test Phase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052" dirty="0">
                <a:latin typeface="+mn-lt"/>
              </a:rPr>
              <a:t>Given a new instance, 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2052" b="1" dirty="0">
                <a:latin typeface="Palatino Linotype" panose="02040502050505030304" pitchFamily="18" charset="0"/>
              </a:rPr>
              <a:t>      </a:t>
            </a:r>
            <a:r>
              <a:rPr lang="en-US" altLang="en-US" sz="2052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x</a:t>
            </a:r>
            <a:r>
              <a:rPr lang="en-US" altLang="en-US" sz="1710" dirty="0">
                <a:solidFill>
                  <a:srgbClr val="FF0000"/>
                </a:solidFill>
                <a:latin typeface="Palatino Linotype" panose="02040502050505030304" pitchFamily="18" charset="0"/>
              </a:rPr>
              <a:t>’=(Outlook=</a:t>
            </a:r>
            <a:r>
              <a:rPr lang="en-US" altLang="en-US" sz="1710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Sunny, </a:t>
            </a:r>
            <a:r>
              <a:rPr lang="en-US" altLang="en-US" sz="1710" dirty="0">
                <a:solidFill>
                  <a:srgbClr val="FF0000"/>
                </a:solidFill>
                <a:latin typeface="Palatino Linotype" panose="02040502050505030304" pitchFamily="18" charset="0"/>
              </a:rPr>
              <a:t>Temperature=</a:t>
            </a:r>
            <a:r>
              <a:rPr lang="en-US" altLang="en-US" sz="1710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Cool, </a:t>
            </a:r>
            <a:r>
              <a:rPr lang="en-US" altLang="en-US" sz="1710" dirty="0">
                <a:solidFill>
                  <a:srgbClr val="FF0000"/>
                </a:solidFill>
                <a:latin typeface="Palatino Linotype" panose="02040502050505030304" pitchFamily="18" charset="0"/>
              </a:rPr>
              <a:t>Humidity</a:t>
            </a:r>
            <a:r>
              <a:rPr lang="en-US" altLang="en-US" sz="1710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=High, </a:t>
            </a:r>
            <a:r>
              <a:rPr lang="en-US" altLang="en-US" sz="1710" dirty="0">
                <a:solidFill>
                  <a:srgbClr val="FF0000"/>
                </a:solidFill>
                <a:latin typeface="Palatino Linotype" panose="02040502050505030304" pitchFamily="18" charset="0"/>
              </a:rPr>
              <a:t>Wind=</a:t>
            </a:r>
            <a:r>
              <a:rPr lang="en-US" altLang="en-US" sz="1710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Strong</a:t>
            </a:r>
            <a:r>
              <a:rPr lang="en-US" altLang="en-US" sz="1710" dirty="0">
                <a:solidFill>
                  <a:srgbClr val="FF0000"/>
                </a:solidFill>
                <a:latin typeface="Palatino Linotype" panose="02040502050505030304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052" dirty="0">
                <a:solidFill>
                  <a:schemeClr val="tx2"/>
                </a:solidFill>
                <a:latin typeface="+mn-lt"/>
              </a:rPr>
              <a:t>Look up tables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n-US" altLang="en-US" sz="2052" dirty="0">
              <a:solidFill>
                <a:schemeClr val="tx2"/>
              </a:solidFill>
              <a:latin typeface="Tahoma" panose="020B060403050404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n-US" altLang="en-US" sz="2052" dirty="0">
              <a:solidFill>
                <a:schemeClr val="tx2"/>
              </a:solidFill>
              <a:latin typeface="Tahoma" panose="020B060403050404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n-US" altLang="en-US" sz="2052" dirty="0">
              <a:solidFill>
                <a:schemeClr val="tx2"/>
              </a:solidFill>
              <a:latin typeface="Tahoma" panose="020B060403050404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n-US" altLang="en-US" sz="2052" dirty="0">
              <a:solidFill>
                <a:schemeClr val="tx2"/>
              </a:solidFill>
              <a:latin typeface="Tahoma" panose="020B060403050404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n-US" altLang="en-US" sz="2052" dirty="0">
              <a:solidFill>
                <a:schemeClr val="tx2"/>
              </a:solidFill>
              <a:latin typeface="Tahoma" panose="020B060403050404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052" dirty="0">
                <a:solidFill>
                  <a:schemeClr val="tx2"/>
                </a:solidFill>
                <a:latin typeface="+mn-lt"/>
              </a:rPr>
              <a:t>MAP calculation</a:t>
            </a:r>
          </a:p>
        </p:txBody>
      </p:sp>
      <p:sp>
        <p:nvSpPr>
          <p:cNvPr id="18438" name="Text Box 91">
            <a:extLst>
              <a:ext uri="{FF2B5EF4-FFF2-40B4-BE49-F238E27FC236}">
                <a16:creationId xmlns:a16="http://schemas.microsoft.com/office/drawing/2014/main" id="{2B7CDE7F-7795-6F46-A6F6-552FCDBB4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670847"/>
            <a:ext cx="3403945" cy="160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GB" altLang="en-US" sz="1539" dirty="0">
                <a:latin typeface="Palatino Linotype" panose="02040502050505030304" pitchFamily="18" charset="0"/>
              </a:rPr>
              <a:t>P(Outlook=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S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unny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|Play</a:t>
            </a:r>
            <a:r>
              <a:rPr lang="en-GB" altLang="en-US" sz="1539" dirty="0">
                <a:latin typeface="Palatino Linotype" panose="02040502050505030304" pitchFamily="18" charset="0"/>
              </a:rPr>
              <a:t>=</a:t>
            </a:r>
            <a:r>
              <a:rPr lang="en-GB" altLang="en-US" sz="1539" i="1" dirty="0">
                <a:latin typeface="Palatino Linotype" panose="02040502050505030304" pitchFamily="18" charset="0"/>
              </a:rPr>
              <a:t>No</a:t>
            </a:r>
            <a:r>
              <a:rPr lang="en-GB" altLang="en-US" sz="1539" dirty="0">
                <a:latin typeface="Palatino Linotype" panose="02040502050505030304" pitchFamily="18" charset="0"/>
              </a:rPr>
              <a:t>) = 3/5</a:t>
            </a:r>
          </a:p>
          <a:p>
            <a:pPr eaLnBrk="1" hangingPunct="1">
              <a:lnSpc>
                <a:spcPct val="130000"/>
              </a:lnSpc>
            </a:pPr>
            <a:r>
              <a:rPr lang="en-GB" altLang="en-US" sz="1539" dirty="0">
                <a:latin typeface="Palatino Linotype" panose="02040502050505030304" pitchFamily="18" charset="0"/>
              </a:rPr>
              <a:t>P(Temperature=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Cool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|Play</a:t>
            </a:r>
            <a:r>
              <a:rPr lang="en-GB" altLang="en-US" sz="1539" dirty="0">
                <a:latin typeface="Palatino Linotype" panose="02040502050505030304" pitchFamily="18" charset="0"/>
              </a:rPr>
              <a:t>=</a:t>
            </a:r>
            <a:r>
              <a:rPr lang="en-GB" altLang="en-US" sz="1539" i="1" dirty="0">
                <a:latin typeface="Palatino Linotype" panose="02040502050505030304" pitchFamily="18" charset="0"/>
              </a:rPr>
              <a:t>=No</a:t>
            </a:r>
            <a:r>
              <a:rPr lang="en-GB" altLang="en-US" sz="1539" dirty="0">
                <a:latin typeface="Palatino Linotype" panose="02040502050505030304" pitchFamily="18" charset="0"/>
              </a:rPr>
              <a:t>) = 1/5</a:t>
            </a:r>
          </a:p>
          <a:p>
            <a:pPr eaLnBrk="1" hangingPunct="1">
              <a:lnSpc>
                <a:spcPct val="130000"/>
              </a:lnSpc>
            </a:pPr>
            <a:r>
              <a:rPr lang="en-GB" altLang="en-US" sz="1539" dirty="0">
                <a:latin typeface="Palatino Linotype" panose="02040502050505030304" pitchFamily="18" charset="0"/>
              </a:rPr>
              <a:t>P(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Huminity</a:t>
            </a:r>
            <a:r>
              <a:rPr lang="en-GB" altLang="en-US" sz="1539" dirty="0">
                <a:latin typeface="Palatino Linotype" panose="02040502050505030304" pitchFamily="18" charset="0"/>
              </a:rPr>
              <a:t>=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High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|Play</a:t>
            </a:r>
            <a:r>
              <a:rPr lang="en-GB" altLang="en-US" sz="1539" dirty="0">
                <a:latin typeface="Palatino Linotype" panose="02040502050505030304" pitchFamily="18" charset="0"/>
              </a:rPr>
              <a:t>=</a:t>
            </a:r>
            <a:r>
              <a:rPr lang="en-GB" altLang="en-US" sz="1539" i="1" dirty="0">
                <a:latin typeface="Palatino Linotype" panose="02040502050505030304" pitchFamily="18" charset="0"/>
              </a:rPr>
              <a:t>No</a:t>
            </a:r>
            <a:r>
              <a:rPr lang="en-GB" altLang="en-US" sz="1539" dirty="0">
                <a:latin typeface="Palatino Linotype" panose="02040502050505030304" pitchFamily="18" charset="0"/>
              </a:rPr>
              <a:t>) = 4/5</a:t>
            </a:r>
          </a:p>
          <a:p>
            <a:pPr eaLnBrk="1" hangingPunct="1">
              <a:lnSpc>
                <a:spcPct val="130000"/>
              </a:lnSpc>
            </a:pPr>
            <a:r>
              <a:rPr lang="en-GB" altLang="en-US" sz="1539" dirty="0">
                <a:latin typeface="Palatino Linotype" panose="02040502050505030304" pitchFamily="18" charset="0"/>
              </a:rPr>
              <a:t>P(Wind=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Strong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|Play</a:t>
            </a:r>
            <a:r>
              <a:rPr lang="en-GB" altLang="en-US" sz="1539" dirty="0">
                <a:latin typeface="Palatino Linotype" panose="02040502050505030304" pitchFamily="18" charset="0"/>
              </a:rPr>
              <a:t>=</a:t>
            </a:r>
            <a:r>
              <a:rPr lang="en-GB" altLang="en-US" sz="1539" i="1" dirty="0">
                <a:latin typeface="Palatino Linotype" panose="02040502050505030304" pitchFamily="18" charset="0"/>
              </a:rPr>
              <a:t>No</a:t>
            </a:r>
            <a:r>
              <a:rPr lang="en-GB" altLang="en-US" sz="1539" dirty="0">
                <a:latin typeface="Palatino Linotype" panose="02040502050505030304" pitchFamily="18" charset="0"/>
              </a:rPr>
              <a:t>) = 3/5</a:t>
            </a:r>
          </a:p>
          <a:p>
            <a:pPr eaLnBrk="1" hangingPunct="1">
              <a:lnSpc>
                <a:spcPct val="130000"/>
              </a:lnSpc>
            </a:pPr>
            <a:r>
              <a:rPr lang="en-GB" altLang="en-US" sz="1539" dirty="0">
                <a:latin typeface="Palatino Linotype" panose="02040502050505030304" pitchFamily="18" charset="0"/>
              </a:rPr>
              <a:t>P(Play=</a:t>
            </a:r>
            <a:r>
              <a:rPr lang="en-GB" altLang="en-US" sz="1539" i="1" dirty="0">
                <a:latin typeface="Palatino Linotype" panose="02040502050505030304" pitchFamily="18" charset="0"/>
              </a:rPr>
              <a:t>No</a:t>
            </a:r>
            <a:r>
              <a:rPr lang="en-GB" altLang="en-US" sz="1539" dirty="0">
                <a:latin typeface="Palatino Linotype" panose="02040502050505030304" pitchFamily="18" charset="0"/>
              </a:rPr>
              <a:t>) = 5/14</a:t>
            </a:r>
          </a:p>
        </p:txBody>
      </p:sp>
      <p:sp>
        <p:nvSpPr>
          <p:cNvPr id="18439" name="Text Box 93">
            <a:extLst>
              <a:ext uri="{FF2B5EF4-FFF2-40B4-BE49-F238E27FC236}">
                <a16:creationId xmlns:a16="http://schemas.microsoft.com/office/drawing/2014/main" id="{F8B7A919-35E2-7748-A13E-325FC2C0A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964" y="2743200"/>
            <a:ext cx="3325975" cy="160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GB" altLang="en-US" sz="1539" dirty="0">
                <a:solidFill>
                  <a:srgbClr val="FF0000"/>
                </a:solidFill>
                <a:latin typeface="Palatino Linotype" panose="02040502050505030304" pitchFamily="18" charset="0"/>
              </a:rPr>
              <a:t>P(Outlook=</a:t>
            </a:r>
            <a:r>
              <a:rPr lang="en-GB" altLang="en-US" sz="1539" i="1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Sunny</a:t>
            </a:r>
            <a:r>
              <a:rPr lang="en-GB" altLang="en-US" sz="1539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|Play</a:t>
            </a:r>
            <a:r>
              <a:rPr lang="en-GB" altLang="en-US" sz="1539" dirty="0">
                <a:solidFill>
                  <a:srgbClr val="FF0000"/>
                </a:solidFill>
                <a:latin typeface="Palatino Linotype" panose="02040502050505030304" pitchFamily="18" charset="0"/>
              </a:rPr>
              <a:t>=</a:t>
            </a:r>
            <a:r>
              <a:rPr lang="en-GB" altLang="en-US" sz="1539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Yes</a:t>
            </a:r>
            <a:r>
              <a:rPr lang="en-GB" altLang="en-US" sz="1539" dirty="0">
                <a:solidFill>
                  <a:srgbClr val="FF0000"/>
                </a:solidFill>
                <a:latin typeface="Palatino Linotype" panose="02040502050505030304" pitchFamily="18" charset="0"/>
              </a:rPr>
              <a:t>) = 2/9</a:t>
            </a:r>
          </a:p>
          <a:p>
            <a:pPr eaLnBrk="1" hangingPunct="1">
              <a:lnSpc>
                <a:spcPct val="130000"/>
              </a:lnSpc>
            </a:pPr>
            <a:r>
              <a:rPr lang="en-GB" altLang="en-US" sz="1539" dirty="0">
                <a:latin typeface="Palatino Linotype" panose="02040502050505030304" pitchFamily="18" charset="0"/>
              </a:rPr>
              <a:t>P(Temperature=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Cool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|Play</a:t>
            </a:r>
            <a:r>
              <a:rPr lang="en-GB" altLang="en-US" sz="1539" dirty="0">
                <a:latin typeface="Palatino Linotype" panose="02040502050505030304" pitchFamily="18" charset="0"/>
              </a:rPr>
              <a:t>=</a:t>
            </a:r>
            <a:r>
              <a:rPr lang="en-GB" altLang="en-US" sz="1539" i="1" dirty="0">
                <a:latin typeface="Palatino Linotype" panose="02040502050505030304" pitchFamily="18" charset="0"/>
              </a:rPr>
              <a:t>Yes</a:t>
            </a:r>
            <a:r>
              <a:rPr lang="en-GB" altLang="en-US" sz="1539" dirty="0">
                <a:latin typeface="Palatino Linotype" panose="02040502050505030304" pitchFamily="18" charset="0"/>
              </a:rPr>
              <a:t>) = 3/9</a:t>
            </a:r>
          </a:p>
          <a:p>
            <a:pPr eaLnBrk="1" hangingPunct="1">
              <a:lnSpc>
                <a:spcPct val="130000"/>
              </a:lnSpc>
            </a:pPr>
            <a:r>
              <a:rPr lang="en-GB" altLang="en-US" sz="1539" dirty="0">
                <a:latin typeface="Palatino Linotype" panose="02040502050505030304" pitchFamily="18" charset="0"/>
              </a:rPr>
              <a:t>P(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Huminity</a:t>
            </a:r>
            <a:r>
              <a:rPr lang="en-GB" altLang="en-US" sz="1539" dirty="0">
                <a:latin typeface="Palatino Linotype" panose="02040502050505030304" pitchFamily="18" charset="0"/>
              </a:rPr>
              <a:t>=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High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|Play</a:t>
            </a:r>
            <a:r>
              <a:rPr lang="en-GB" altLang="en-US" sz="1539" dirty="0">
                <a:latin typeface="Palatino Linotype" panose="02040502050505030304" pitchFamily="18" charset="0"/>
              </a:rPr>
              <a:t>=</a:t>
            </a:r>
            <a:r>
              <a:rPr lang="en-GB" altLang="en-US" sz="1539" i="1" dirty="0">
                <a:latin typeface="Palatino Linotype" panose="02040502050505030304" pitchFamily="18" charset="0"/>
              </a:rPr>
              <a:t>Yes</a:t>
            </a:r>
            <a:r>
              <a:rPr lang="en-GB" altLang="en-US" sz="1539" dirty="0">
                <a:latin typeface="Palatino Linotype" panose="02040502050505030304" pitchFamily="18" charset="0"/>
              </a:rPr>
              <a:t>) = 3/9</a:t>
            </a:r>
          </a:p>
          <a:p>
            <a:pPr eaLnBrk="1" hangingPunct="1">
              <a:lnSpc>
                <a:spcPct val="130000"/>
              </a:lnSpc>
            </a:pPr>
            <a:r>
              <a:rPr lang="en-GB" altLang="en-US" sz="1539" dirty="0">
                <a:latin typeface="Palatino Linotype" panose="02040502050505030304" pitchFamily="18" charset="0"/>
              </a:rPr>
              <a:t>P(Wind=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Strong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|Play</a:t>
            </a:r>
            <a:r>
              <a:rPr lang="en-GB" altLang="en-US" sz="1539" dirty="0">
                <a:latin typeface="Palatino Linotype" panose="02040502050505030304" pitchFamily="18" charset="0"/>
              </a:rPr>
              <a:t>=</a:t>
            </a:r>
            <a:r>
              <a:rPr lang="en-GB" altLang="en-US" sz="1539" i="1" dirty="0">
                <a:latin typeface="Palatino Linotype" panose="02040502050505030304" pitchFamily="18" charset="0"/>
              </a:rPr>
              <a:t>Yes</a:t>
            </a:r>
            <a:r>
              <a:rPr lang="en-GB" altLang="en-US" sz="1539" dirty="0">
                <a:latin typeface="Palatino Linotype" panose="02040502050505030304" pitchFamily="18" charset="0"/>
              </a:rPr>
              <a:t>) = 3/9</a:t>
            </a:r>
          </a:p>
          <a:p>
            <a:pPr eaLnBrk="1" hangingPunct="1">
              <a:lnSpc>
                <a:spcPct val="130000"/>
              </a:lnSpc>
            </a:pPr>
            <a:r>
              <a:rPr lang="en-GB" altLang="en-US" sz="1539" dirty="0">
                <a:latin typeface="Palatino Linotype" panose="02040502050505030304" pitchFamily="18" charset="0"/>
              </a:rPr>
              <a:t>P(Play=</a:t>
            </a:r>
            <a:r>
              <a:rPr lang="en-GB" altLang="en-US" sz="1539" i="1" dirty="0">
                <a:latin typeface="Palatino Linotype" panose="02040502050505030304" pitchFamily="18" charset="0"/>
              </a:rPr>
              <a:t>Yes</a:t>
            </a:r>
            <a:r>
              <a:rPr lang="en-GB" altLang="en-US" sz="1539" dirty="0">
                <a:latin typeface="Palatino Linotype" panose="02040502050505030304" pitchFamily="18" charset="0"/>
              </a:rPr>
              <a:t>) = 9/14</a:t>
            </a:r>
          </a:p>
        </p:txBody>
      </p:sp>
      <p:sp>
        <p:nvSpPr>
          <p:cNvPr id="18440" name="Text Box 94">
            <a:extLst>
              <a:ext uri="{FF2B5EF4-FFF2-40B4-BE49-F238E27FC236}">
                <a16:creationId xmlns:a16="http://schemas.microsoft.com/office/drawing/2014/main" id="{9F5B09C0-242B-9948-84F5-D33225B6C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725" y="4798021"/>
            <a:ext cx="7297824" cy="1601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42988" eaLnBrk="0" hangingPunct="0"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GB" altLang="en-US" sz="1539" dirty="0">
                <a:solidFill>
                  <a:schemeClr val="accent2"/>
                </a:solidFill>
                <a:latin typeface="Palatino Linotype" panose="02040502050505030304" pitchFamily="18" charset="0"/>
              </a:rPr>
              <a:t>P(</a:t>
            </a:r>
            <a:r>
              <a:rPr lang="en-GB" altLang="en-US" sz="1539" i="1" dirty="0" err="1">
                <a:solidFill>
                  <a:schemeClr val="accent2"/>
                </a:solidFill>
                <a:latin typeface="Palatino Linotype" panose="02040502050505030304" pitchFamily="18" charset="0"/>
              </a:rPr>
              <a:t>Yes</a:t>
            </a:r>
            <a:r>
              <a:rPr lang="en-GB" altLang="en-US" sz="1539" dirty="0" err="1">
                <a:solidFill>
                  <a:schemeClr val="accent2"/>
                </a:solidFill>
                <a:latin typeface="Palatino Linotype" panose="02040502050505030304" pitchFamily="18" charset="0"/>
              </a:rPr>
              <a:t>|</a:t>
            </a:r>
            <a:r>
              <a:rPr lang="en-GB" altLang="en-US" sz="1881" b="1" dirty="0" err="1">
                <a:solidFill>
                  <a:schemeClr val="accent2"/>
                </a:solidFill>
                <a:latin typeface="Palatino Linotype" panose="02040502050505030304" pitchFamily="18" charset="0"/>
              </a:rPr>
              <a:t>x</a:t>
            </a:r>
            <a:r>
              <a:rPr lang="en-GB" altLang="en-US" sz="1539" dirty="0">
                <a:solidFill>
                  <a:schemeClr val="accent2"/>
                </a:solidFill>
                <a:latin typeface="Palatino Linotype" panose="02040502050505030304" pitchFamily="18" charset="0"/>
              </a:rPr>
              <a:t>’):</a:t>
            </a:r>
            <a:r>
              <a:rPr lang="en-GB" altLang="en-US" sz="1539" dirty="0">
                <a:latin typeface="Palatino Linotype" panose="02040502050505030304" pitchFamily="18" charset="0"/>
              </a:rPr>
              <a:t> [P(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Sunny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|Y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es</a:t>
            </a:r>
            <a:r>
              <a:rPr lang="en-GB" altLang="en-US" sz="1539" dirty="0">
                <a:latin typeface="Palatino Linotype" panose="02040502050505030304" pitchFamily="18" charset="0"/>
              </a:rPr>
              <a:t>)P(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Cool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|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Yes</a:t>
            </a:r>
            <a:r>
              <a:rPr lang="en-GB" altLang="en-US" sz="1539" dirty="0">
                <a:latin typeface="Palatino Linotype" panose="02040502050505030304" pitchFamily="18" charset="0"/>
              </a:rPr>
              <a:t>)P(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High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|Y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es</a:t>
            </a:r>
            <a:r>
              <a:rPr lang="en-GB" altLang="en-US" sz="1539" dirty="0">
                <a:latin typeface="Palatino Linotype" panose="02040502050505030304" pitchFamily="18" charset="0"/>
              </a:rPr>
              <a:t>)P(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Strong</a:t>
            </a:r>
            <a:r>
              <a:rPr lang="en-GB" altLang="en-US" sz="1539" dirty="0" err="1">
                <a:latin typeface="Palatino Linotype" panose="02040502050505030304" pitchFamily="18" charset="0"/>
              </a:rPr>
              <a:t>|</a:t>
            </a:r>
            <a:r>
              <a:rPr lang="en-GB" altLang="en-US" sz="1539" i="1" dirty="0" err="1">
                <a:latin typeface="Palatino Linotype" panose="02040502050505030304" pitchFamily="18" charset="0"/>
              </a:rPr>
              <a:t>Yes</a:t>
            </a:r>
            <a:r>
              <a:rPr lang="en-GB" altLang="en-US" sz="1539" dirty="0">
                <a:latin typeface="Palatino Linotype" panose="02040502050505030304" pitchFamily="18" charset="0"/>
              </a:rPr>
              <a:t>)]P(Play=</a:t>
            </a:r>
            <a:r>
              <a:rPr lang="en-GB" altLang="en-US" sz="1539" i="1" dirty="0">
                <a:latin typeface="Palatino Linotype" panose="02040502050505030304" pitchFamily="18" charset="0"/>
              </a:rPr>
              <a:t>Yes</a:t>
            </a:r>
            <a:r>
              <a:rPr lang="en-GB" altLang="en-US" sz="1539" dirty="0">
                <a:latin typeface="Palatino Linotype" panose="02040502050505030304" pitchFamily="18" charset="0"/>
              </a:rPr>
              <a:t>) = 0.0053</a:t>
            </a:r>
          </a:p>
          <a:p>
            <a:pPr eaLnBrk="1" hangingPunct="1"/>
            <a:r>
              <a:rPr lang="en-GB" altLang="en-US" sz="1539" dirty="0">
                <a:solidFill>
                  <a:srgbClr val="FF0000"/>
                </a:solidFill>
                <a:latin typeface="Palatino Linotype" panose="02040502050505030304" pitchFamily="18" charset="0"/>
              </a:rPr>
              <a:t> P(</a:t>
            </a:r>
            <a:r>
              <a:rPr lang="en-GB" altLang="en-US" sz="1539" i="1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No</a:t>
            </a:r>
            <a:r>
              <a:rPr lang="en-GB" altLang="en-US" sz="1539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|</a:t>
            </a:r>
            <a:r>
              <a:rPr lang="en-GB" altLang="en-US" sz="1881" b="1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x</a:t>
            </a:r>
            <a:r>
              <a:rPr lang="en-GB" altLang="en-US" sz="1539" dirty="0">
                <a:solidFill>
                  <a:srgbClr val="FF0000"/>
                </a:solidFill>
                <a:latin typeface="Palatino Linotype" panose="02040502050505030304" pitchFamily="18" charset="0"/>
              </a:rPr>
              <a:t>’): [P(</a:t>
            </a:r>
            <a:r>
              <a:rPr lang="en-GB" altLang="en-US" sz="1539" i="1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Sunny</a:t>
            </a:r>
            <a:r>
              <a:rPr lang="en-GB" altLang="en-US" sz="1539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|N</a:t>
            </a:r>
            <a:r>
              <a:rPr lang="en-GB" altLang="en-US" sz="1539" i="1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o</a:t>
            </a:r>
            <a:r>
              <a:rPr lang="en-GB" altLang="en-US" sz="1539" dirty="0">
                <a:solidFill>
                  <a:srgbClr val="FF0000"/>
                </a:solidFill>
                <a:latin typeface="Palatino Linotype" panose="02040502050505030304" pitchFamily="18" charset="0"/>
              </a:rPr>
              <a:t>) P(</a:t>
            </a:r>
            <a:r>
              <a:rPr lang="en-GB" altLang="en-US" sz="1539" i="1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Cool</a:t>
            </a:r>
            <a:r>
              <a:rPr lang="en-GB" altLang="en-US" sz="1539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|N</a:t>
            </a:r>
            <a:r>
              <a:rPr lang="en-GB" altLang="en-US" sz="1539" i="1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o</a:t>
            </a:r>
            <a:r>
              <a:rPr lang="en-GB" altLang="en-US" sz="1539" dirty="0">
                <a:solidFill>
                  <a:srgbClr val="FF0000"/>
                </a:solidFill>
                <a:latin typeface="Palatino Linotype" panose="02040502050505030304" pitchFamily="18" charset="0"/>
              </a:rPr>
              <a:t>)P(</a:t>
            </a:r>
            <a:r>
              <a:rPr lang="en-GB" altLang="en-US" sz="1539" i="1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High</a:t>
            </a:r>
            <a:r>
              <a:rPr lang="en-GB" altLang="en-US" sz="1539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|</a:t>
            </a:r>
            <a:r>
              <a:rPr lang="en-GB" altLang="en-US" sz="1539" i="1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No</a:t>
            </a:r>
            <a:r>
              <a:rPr lang="en-GB" altLang="en-US" sz="1539" dirty="0">
                <a:solidFill>
                  <a:srgbClr val="FF0000"/>
                </a:solidFill>
                <a:latin typeface="Palatino Linotype" panose="02040502050505030304" pitchFamily="18" charset="0"/>
              </a:rPr>
              <a:t>)P(</a:t>
            </a:r>
            <a:r>
              <a:rPr lang="en-GB" altLang="en-US" sz="1539" i="1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Strong</a:t>
            </a:r>
            <a:r>
              <a:rPr lang="en-GB" altLang="en-US" sz="1539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|</a:t>
            </a:r>
            <a:r>
              <a:rPr lang="en-GB" altLang="en-US" sz="1539" i="1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No</a:t>
            </a:r>
            <a:r>
              <a:rPr lang="en-GB" altLang="en-US" sz="1539" dirty="0">
                <a:solidFill>
                  <a:srgbClr val="FF0000"/>
                </a:solidFill>
                <a:latin typeface="Palatino Linotype" panose="02040502050505030304" pitchFamily="18" charset="0"/>
              </a:rPr>
              <a:t>)]P(Play=</a:t>
            </a:r>
            <a:r>
              <a:rPr lang="en-GB" altLang="en-US" sz="1539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No</a:t>
            </a:r>
            <a:r>
              <a:rPr lang="en-GB" altLang="en-US" sz="1539" dirty="0">
                <a:solidFill>
                  <a:srgbClr val="FF0000"/>
                </a:solidFill>
                <a:latin typeface="Palatino Linotype" panose="02040502050505030304" pitchFamily="18" charset="0"/>
              </a:rPr>
              <a:t>) = 0.0206</a:t>
            </a:r>
          </a:p>
          <a:p>
            <a:pPr eaLnBrk="1" hangingPunct="1">
              <a:lnSpc>
                <a:spcPct val="50000"/>
              </a:lnSpc>
            </a:pPr>
            <a:endParaRPr lang="en-GB" altLang="en-US" sz="1539" dirty="0">
              <a:latin typeface="Palatino Linotype" panose="0204050205050503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GB" altLang="en-US" sz="1710" dirty="0">
                <a:solidFill>
                  <a:schemeClr val="accent2"/>
                </a:solidFill>
                <a:latin typeface="Palatino Linotype" panose="02040502050505030304" pitchFamily="18" charset="0"/>
              </a:rPr>
              <a:t>         Given the fact</a:t>
            </a:r>
            <a:r>
              <a:rPr lang="en-GB" altLang="en-US" sz="1710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 </a:t>
            </a:r>
            <a:r>
              <a:rPr lang="en-GB" altLang="en-US" sz="1710" dirty="0">
                <a:solidFill>
                  <a:schemeClr val="accent2"/>
                </a:solidFill>
                <a:latin typeface="Palatino Linotype" panose="02040502050505030304" pitchFamily="18" charset="0"/>
              </a:rPr>
              <a:t>P(</a:t>
            </a:r>
            <a:r>
              <a:rPr lang="en-GB" altLang="en-US" sz="1710" i="1" dirty="0" err="1">
                <a:solidFill>
                  <a:schemeClr val="accent2"/>
                </a:solidFill>
                <a:latin typeface="Palatino Linotype" panose="02040502050505030304" pitchFamily="18" charset="0"/>
              </a:rPr>
              <a:t>Yes</a:t>
            </a:r>
            <a:r>
              <a:rPr lang="en-GB" altLang="en-US" sz="1710" dirty="0" err="1">
                <a:solidFill>
                  <a:schemeClr val="accent2"/>
                </a:solidFill>
                <a:latin typeface="Palatino Linotype" panose="02040502050505030304" pitchFamily="18" charset="0"/>
              </a:rPr>
              <a:t>|</a:t>
            </a:r>
            <a:r>
              <a:rPr lang="en-GB" altLang="en-US" sz="2052" b="1" dirty="0" err="1">
                <a:solidFill>
                  <a:schemeClr val="accent2"/>
                </a:solidFill>
                <a:latin typeface="Palatino Linotype" panose="02040502050505030304" pitchFamily="18" charset="0"/>
              </a:rPr>
              <a:t>x</a:t>
            </a:r>
            <a:r>
              <a:rPr lang="en-GB" altLang="en-US" sz="1710" dirty="0">
                <a:solidFill>
                  <a:schemeClr val="accent2"/>
                </a:solidFill>
                <a:latin typeface="Palatino Linotype" panose="02040502050505030304" pitchFamily="18" charset="0"/>
              </a:rPr>
              <a:t>’) &lt; P(</a:t>
            </a:r>
            <a:r>
              <a:rPr lang="en-GB" altLang="en-US" sz="1710" i="1" dirty="0" err="1">
                <a:solidFill>
                  <a:schemeClr val="accent2"/>
                </a:solidFill>
                <a:latin typeface="Palatino Linotype" panose="02040502050505030304" pitchFamily="18" charset="0"/>
              </a:rPr>
              <a:t>No</a:t>
            </a:r>
            <a:r>
              <a:rPr lang="en-GB" altLang="en-US" sz="1710" dirty="0" err="1">
                <a:solidFill>
                  <a:schemeClr val="accent2"/>
                </a:solidFill>
                <a:latin typeface="Palatino Linotype" panose="02040502050505030304" pitchFamily="18" charset="0"/>
              </a:rPr>
              <a:t>|</a:t>
            </a:r>
            <a:r>
              <a:rPr lang="en-GB" altLang="en-US" sz="2052" b="1" dirty="0" err="1">
                <a:solidFill>
                  <a:schemeClr val="accent2"/>
                </a:solidFill>
                <a:latin typeface="Palatino Linotype" panose="02040502050505030304" pitchFamily="18" charset="0"/>
              </a:rPr>
              <a:t>x</a:t>
            </a:r>
            <a:r>
              <a:rPr lang="en-GB" altLang="en-US" sz="1710" dirty="0">
                <a:solidFill>
                  <a:schemeClr val="accent2"/>
                </a:solidFill>
                <a:latin typeface="Palatino Linotype" panose="02040502050505030304" pitchFamily="18" charset="0"/>
              </a:rPr>
              <a:t>’), we label </a:t>
            </a:r>
            <a:r>
              <a:rPr lang="en-GB" altLang="en-US" sz="2052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x</a:t>
            </a:r>
            <a:r>
              <a:rPr lang="en-GB" altLang="en-US" sz="1710" dirty="0">
                <a:solidFill>
                  <a:schemeClr val="accent2"/>
                </a:solidFill>
                <a:latin typeface="Palatino Linotype" panose="02040502050505030304" pitchFamily="18" charset="0"/>
              </a:rPr>
              <a:t>’ to be “</a:t>
            </a:r>
            <a:r>
              <a:rPr lang="en-GB" altLang="en-US" sz="1710" i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No</a:t>
            </a:r>
            <a:r>
              <a:rPr lang="en-GB" altLang="en-US" sz="1710" dirty="0">
                <a:solidFill>
                  <a:schemeClr val="accent2"/>
                </a:solidFill>
                <a:latin typeface="Palatino Linotype" panose="02040502050505030304" pitchFamily="18" charset="0"/>
              </a:rPr>
              <a:t>”.</a:t>
            </a:r>
            <a:r>
              <a:rPr lang="en-GB" altLang="en-US" sz="1710" dirty="0">
                <a:latin typeface="Palatino Linotype" panose="02040502050505030304" pitchFamily="18" charset="0"/>
              </a:rPr>
              <a:t>    </a:t>
            </a:r>
          </a:p>
          <a:p>
            <a:pPr eaLnBrk="1" hangingPunct="1">
              <a:lnSpc>
                <a:spcPct val="130000"/>
              </a:lnSpc>
            </a:pPr>
            <a:endParaRPr lang="en-GB" altLang="en-US" sz="1710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10" name="Object 14">
            <a:extLst>
              <a:ext uri="{FF2B5EF4-FFF2-40B4-BE49-F238E27FC236}">
                <a16:creationId xmlns:a16="http://schemas.microsoft.com/office/drawing/2014/main" id="{280BC404-4D4C-0548-A904-F5F2F5E828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76807" y="170313"/>
          <a:ext cx="350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44440" imgH="355320" progId="Equation.3">
                  <p:embed/>
                </p:oleObj>
              </mc:Choice>
              <mc:Fallback>
                <p:oleObj name="Equation" r:id="rId2" imgW="2044440" imgH="355320" progId="Equation.3">
                  <p:embed/>
                  <p:pic>
                    <p:nvPicPr>
                      <p:cNvPr id="10" name="Object 14">
                        <a:extLst>
                          <a:ext uri="{FF2B5EF4-FFF2-40B4-BE49-F238E27FC236}">
                            <a16:creationId xmlns:a16="http://schemas.microsoft.com/office/drawing/2014/main" id="{280BC404-4D4C-0548-A904-F5F2F5E828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6807" y="170313"/>
                        <a:ext cx="35052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AD9221-B8F2-4C42-B787-FA92005F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8384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402638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Avoiding the Zero-Probability Problem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19200"/>
            <a:ext cx="8382000" cy="54864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000" dirty="0"/>
              <a:t>Naïve Bayesian prediction requires each conditional prob. be </a:t>
            </a:r>
            <a:r>
              <a:rPr lang="en-US" sz="2000" b="1" dirty="0"/>
              <a:t>non-zero</a:t>
            </a:r>
            <a:r>
              <a:rPr lang="en-US" sz="2000" dirty="0"/>
              <a:t>.  Otherwise, the predicted prob. will be zero</a:t>
            </a:r>
          </a:p>
          <a:p>
            <a:pPr eaLnBrk="1" hangingPunct="1"/>
            <a:endParaRPr lang="en-US" sz="2000" dirty="0"/>
          </a:p>
          <a:p>
            <a:pPr eaLnBrk="1" hangingPunct="1">
              <a:buFont typeface="Wingdings" pitchFamily="2" charset="2"/>
              <a:buNone/>
            </a:pPr>
            <a:r>
              <a:rPr lang="en-US" sz="2000" b="1" dirty="0"/>
              <a:t>	</a:t>
            </a:r>
          </a:p>
          <a:p>
            <a:pPr eaLnBrk="1" hangingPunct="1"/>
            <a:r>
              <a:rPr lang="en-US" sz="2000" dirty="0"/>
              <a:t>Example</a:t>
            </a:r>
          </a:p>
          <a:p>
            <a:pPr lvl="1" eaLnBrk="1" hangingPunct="1"/>
            <a:r>
              <a:rPr lang="en-US" sz="1600" dirty="0"/>
              <a:t>Suppose a dataset with 1000 tuples, income=low (0), income= medium (990), and income = high (10)</a:t>
            </a:r>
          </a:p>
          <a:p>
            <a:pPr eaLnBrk="1" hangingPunct="1"/>
            <a:r>
              <a:rPr lang="en-US" sz="2000" dirty="0"/>
              <a:t>Use </a:t>
            </a:r>
            <a:r>
              <a:rPr lang="en-US" sz="2000" b="1" dirty="0"/>
              <a:t>Laplacian correction</a:t>
            </a:r>
            <a:r>
              <a:rPr lang="en-US" sz="2000" dirty="0"/>
              <a:t> (or Laplacian estimator)</a:t>
            </a:r>
          </a:p>
          <a:p>
            <a:pPr lvl="1" eaLnBrk="1" hangingPunct="1"/>
            <a:r>
              <a:rPr lang="en-US" sz="2000" i="1" dirty="0"/>
              <a:t>Adding 1 to each case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en-US" sz="2000" dirty="0"/>
              <a:t>Prob(income = low) = 1/1003  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en-US" sz="2000" dirty="0"/>
              <a:t>Prob(income = medium) = 991/1003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en-US" sz="2000" dirty="0"/>
              <a:t>Prob(income = high) = 11/1003</a:t>
            </a:r>
          </a:p>
          <a:p>
            <a:pPr lvl="1" eaLnBrk="1" hangingPunct="1"/>
            <a:r>
              <a:rPr lang="en-US" sz="2000" dirty="0"/>
              <a:t>The “corrected” prob. estimates are close to their “uncorrected” counterparts</a:t>
            </a:r>
          </a:p>
        </p:txBody>
      </p:sp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id="{B8002123-30BA-1842-A064-E36909E83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2057400"/>
          <a:ext cx="350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44440" imgH="355320" progId="Equation.3">
                  <p:embed/>
                </p:oleObj>
              </mc:Choice>
              <mc:Fallback>
                <p:oleObj name="Equation" r:id="rId3" imgW="2044440" imgH="355320" progId="Equation.3">
                  <p:embed/>
                  <p:pic>
                    <p:nvPicPr>
                      <p:cNvPr id="6" name="Object 14">
                        <a:extLst>
                          <a:ext uri="{FF2B5EF4-FFF2-40B4-BE49-F238E27FC236}">
                            <a16:creationId xmlns:a16="http://schemas.microsoft.com/office/drawing/2014/main" id="{B8002123-30BA-1842-A064-E36909E83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057400"/>
                        <a:ext cx="35052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3E3A03-F9CE-CD41-9707-FFAE38C769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19BCC-98F5-4746-BF2C-C27E70EE0DD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6575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74BF2-4CDD-5E4E-9D6F-3B0831E0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63DAD5-62DA-4968-908A-F84AEFE3295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09E7F24-21E0-354F-B552-1380458C8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257"/>
            <a:ext cx="9144000" cy="592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42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1F8CA-8B64-7A44-BA85-469ADDC83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63DAD5-62DA-4968-908A-F84AEFE3295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940287F-C25E-5341-92BB-848E45166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237"/>
            <a:ext cx="9144000" cy="621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35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22D1B5-9278-EE42-AAFA-D20AFE2E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63DAD5-62DA-4968-908A-F84AEFE3295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C872140-784B-CF49-8AAD-D1F950707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64"/>
            <a:ext cx="9144000" cy="658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99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18406-6613-2A40-9D7A-B0C9B7B2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63DAD5-62DA-4968-908A-F84AEFE3295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B5D332C4-4903-E248-A607-A27FDD5F3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290"/>
            <a:ext cx="9144000" cy="582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83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B5F422-F633-6647-999A-AB454E798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63DAD5-62DA-4968-908A-F84AEFE3295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FE381E3-377A-B445-A8B2-EBFD81468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174"/>
            <a:ext cx="9144000" cy="61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98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3BFC7-450C-AE20-28C8-EC785225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DF785-FFE4-6F74-79B7-D4090F2CC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 2 (in Muller </a:t>
            </a:r>
            <a:r>
              <a:rPr lang="en-US"/>
              <a:t>and Guido)</a:t>
            </a:r>
          </a:p>
          <a:p>
            <a:r>
              <a:rPr lang="en-US" dirty="0"/>
              <a:t>Chapter 2 (in </a:t>
            </a:r>
            <a:r>
              <a:rPr lang="en-US" dirty="0" err="1"/>
              <a:t>Geron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55162-D794-A9C5-7B3D-4DB90C91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3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D22B8D-D5CD-624B-A538-CDA8EF588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63DAD5-62DA-4968-908A-F84AEFE3295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434F903-9CF6-914A-AC01-9BBCF68FA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241"/>
            <a:ext cx="9144000" cy="613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58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>
            <a:extLst>
              <a:ext uri="{FF2B5EF4-FFF2-40B4-BE49-F238E27FC236}">
                <a16:creationId xmlns:a16="http://schemas.microsoft.com/office/drawing/2014/main" id="{226707BC-CE8D-DC4A-BDE2-86BEF6DCF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6656" y="196157"/>
            <a:ext cx="8807344" cy="1077841"/>
          </a:xfrm>
        </p:spPr>
        <p:txBody>
          <a:bodyPr/>
          <a:lstStyle/>
          <a:p>
            <a:pPr eaLnBrk="1" hangingPunct="1"/>
            <a:r>
              <a:rPr lang="en-US" altLang="en-US" b="0" dirty="0"/>
              <a:t>Conclusions </a:t>
            </a:r>
            <a:r>
              <a:rPr lang="en-US" altLang="en-US" dirty="0"/>
              <a:t>	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860428BB-65A7-0945-8311-DA63E5C893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6656" y="1344587"/>
            <a:ext cx="8545351" cy="4820420"/>
          </a:xfrm>
        </p:spPr>
        <p:txBody>
          <a:bodyPr/>
          <a:lstStyle/>
          <a:p>
            <a:pPr marL="456110" indent="-456110" eaLnBrk="1" hangingPunct="1">
              <a:lnSpc>
                <a:spcPct val="120000"/>
              </a:lnSpc>
            </a:pPr>
            <a:r>
              <a:rPr lang="en-US" altLang="en-US" sz="2000" dirty="0"/>
              <a:t>Naïve Bayes based on the independence assumption</a:t>
            </a:r>
          </a:p>
          <a:p>
            <a:pPr marL="837560" lvl="1" indent="-390952" eaLnBrk="1" hangingPunct="1">
              <a:lnSpc>
                <a:spcPct val="120000"/>
              </a:lnSpc>
            </a:pPr>
            <a:r>
              <a:rPr lang="en-US" altLang="en-US" sz="2000" dirty="0"/>
              <a:t>Training is very easy and fast; just requiring considering each  attribute in each class separately</a:t>
            </a:r>
          </a:p>
          <a:p>
            <a:pPr marL="837560" lvl="1" indent="-390952" eaLnBrk="1" hangingPunct="1">
              <a:lnSpc>
                <a:spcPct val="120000"/>
              </a:lnSpc>
            </a:pPr>
            <a:r>
              <a:rPr lang="en-US" altLang="en-US" sz="2000" dirty="0"/>
              <a:t>Test is straightforward; just looking up tables or calculating conditional probabilities with normal distributions </a:t>
            </a:r>
          </a:p>
          <a:p>
            <a:pPr marL="456110" indent="-456110" eaLnBrk="1" hangingPunct="1">
              <a:lnSpc>
                <a:spcPct val="120000"/>
              </a:lnSpc>
            </a:pPr>
            <a:r>
              <a:rPr lang="en-US" altLang="en-US" sz="2000" dirty="0"/>
              <a:t>A popular generative model</a:t>
            </a:r>
          </a:p>
          <a:p>
            <a:pPr marL="837560" lvl="1" indent="-390952" eaLnBrk="1" hangingPunct="1">
              <a:lnSpc>
                <a:spcPct val="120000"/>
              </a:lnSpc>
            </a:pPr>
            <a:r>
              <a:rPr lang="en-US" altLang="en-US" sz="2000" dirty="0"/>
              <a:t>Performance competitive to most of state-of-the-art classifiers even in presence of violating independence assumption</a:t>
            </a:r>
          </a:p>
          <a:p>
            <a:pPr marL="837560" lvl="1" indent="-390952" eaLnBrk="1" hangingPunct="1">
              <a:lnSpc>
                <a:spcPct val="120000"/>
              </a:lnSpc>
            </a:pPr>
            <a:r>
              <a:rPr lang="en-US" altLang="en-US" sz="2000" dirty="0"/>
              <a:t>Many successful applications, e.g., spam mail filtering</a:t>
            </a:r>
          </a:p>
          <a:p>
            <a:pPr marL="837560" lvl="1" indent="-390952" eaLnBrk="1" hangingPunct="1">
              <a:lnSpc>
                <a:spcPct val="120000"/>
              </a:lnSpc>
            </a:pPr>
            <a:r>
              <a:rPr lang="en-US" altLang="en-US" sz="2000" dirty="0"/>
              <a:t>Apart from classification, naïve Bayes can do more… </a:t>
            </a:r>
          </a:p>
          <a:p>
            <a:pPr marL="456110" indent="-456110" eaLnBrk="1" hangingPunct="1">
              <a:lnSpc>
                <a:spcPct val="110000"/>
              </a:lnSpc>
              <a:buNone/>
            </a:pPr>
            <a:r>
              <a:rPr lang="en-US" altLang="en-US" sz="2000" dirty="0"/>
              <a:t>     </a:t>
            </a:r>
            <a:endParaRPr lang="en-US" altLang="en-US" sz="2000" dirty="0">
              <a:solidFill>
                <a:schemeClr val="accent2"/>
              </a:solidFill>
            </a:endParaRPr>
          </a:p>
          <a:p>
            <a:pPr marL="837560" lvl="1" indent="-390952" eaLnBrk="1" hangingPunct="1">
              <a:lnSpc>
                <a:spcPct val="110000"/>
              </a:lnSpc>
              <a:buNone/>
            </a:pPr>
            <a:r>
              <a:rPr lang="en-US" altLang="en-US" sz="2000" dirty="0"/>
              <a:t>   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53983D-4D4F-8D49-9146-EF8D858B3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2532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Conclusions</a:t>
            </a:r>
            <a:endParaRPr lang="en-US" dirty="0"/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2365" y="1600200"/>
            <a:ext cx="7755835" cy="4648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 dirty="0"/>
              <a:t>Advantages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Easy to implement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Good results obtained in most of the cases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Disadvantages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Assumption: class conditional independence, therefore loss of accuracy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Practically, dependencies exist among variables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E.g.,  hospitals: patients: Profile: age, family history, etc. </a:t>
            </a:r>
          </a:p>
          <a:p>
            <a:pPr lvl="3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dirty="0"/>
              <a:t> Symptoms: fever, cough etc., Disease: lung cancer, diabetes, etc.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Dependencies among these cannot be modeled by Naïve Bayes Classifier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How to deal with these dependencies?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Bayesian Belief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8B9E88-2038-2040-9217-0493E095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7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80C10-4824-EE4C-B6FF-CE021745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03F4B-8767-DC41-8242-A49DDF7D6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training set of N examples of y = </a:t>
            </a:r>
            <a:r>
              <a:rPr lang="en-US" i="1" dirty="0"/>
              <a:t>f</a:t>
            </a:r>
            <a:r>
              <a:rPr lang="en-US" dirty="0"/>
              <a:t>(x)</a:t>
            </a:r>
          </a:p>
          <a:p>
            <a:pPr lvl="1"/>
            <a:r>
              <a:rPr lang="en-US" dirty="0"/>
              <a:t>(x</a:t>
            </a:r>
            <a:r>
              <a:rPr lang="en-US" baseline="-25000" dirty="0"/>
              <a:t>1</a:t>
            </a:r>
            <a:r>
              <a:rPr lang="en-US" dirty="0"/>
              <a:t>,y</a:t>
            </a:r>
            <a:r>
              <a:rPr lang="en-US" baseline="-25000" dirty="0"/>
              <a:t>1</a:t>
            </a:r>
            <a:r>
              <a:rPr lang="en-US" dirty="0"/>
              <a:t>), (x</a:t>
            </a:r>
            <a:r>
              <a:rPr lang="en-US" baseline="-25000" dirty="0"/>
              <a:t>2</a:t>
            </a:r>
            <a:r>
              <a:rPr lang="en-US" dirty="0"/>
              <a:t>,y</a:t>
            </a:r>
            <a:r>
              <a:rPr lang="en-US" baseline="-25000" dirty="0"/>
              <a:t>2</a:t>
            </a:r>
            <a:r>
              <a:rPr lang="en-US" dirty="0"/>
              <a:t>), (x</a:t>
            </a:r>
            <a:r>
              <a:rPr lang="en-US" baseline="-25000" dirty="0"/>
              <a:t>3</a:t>
            </a:r>
            <a:r>
              <a:rPr lang="en-US" dirty="0"/>
              <a:t>,y</a:t>
            </a:r>
            <a:r>
              <a:rPr lang="en-US" baseline="-25000" dirty="0"/>
              <a:t>3</a:t>
            </a:r>
            <a:r>
              <a:rPr lang="en-US" dirty="0"/>
              <a:t>), …, 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 err="1"/>
              <a:t>,y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Find hypothesis (or a model) </a:t>
            </a:r>
            <a:r>
              <a:rPr lang="en-US" i="1" dirty="0"/>
              <a:t>h</a:t>
            </a:r>
            <a:r>
              <a:rPr lang="en-US" dirty="0"/>
              <a:t> that approximates </a:t>
            </a:r>
            <a:r>
              <a:rPr lang="en-US" i="1" dirty="0"/>
              <a:t>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3E24D-551C-BD4F-B62C-492E1F5D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2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196B3-E1C9-F748-8361-621B8FF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27E67-6B22-D443-842A-B266AAEE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E57BB352-1F46-C044-8645-8AB7FA0DE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764" y="2057400"/>
            <a:ext cx="1219200" cy="1066800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9525" cap="flat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b="1" kern="0" dirty="0"/>
              <a:t>Training 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b="1" kern="0" dirty="0"/>
              <a:t>Data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2CEEEA7C-9D4F-CF46-ABA7-16C82560B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2364" y="2571750"/>
            <a:ext cx="381000" cy="209550"/>
          </a:xfrm>
          <a:prstGeom prst="rightArrow">
            <a:avLst>
              <a:gd name="adj1" fmla="val 50000"/>
              <a:gd name="adj2" fmla="val 45455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AE189F-BA16-0C41-BA10-AD3648764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6164" y="5181600"/>
            <a:ext cx="1295400" cy="838200"/>
          </a:xfrm>
          <a:prstGeom prst="ellipse">
            <a:avLst/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b="1">
                <a:latin typeface="Tahoma" pitchFamily="34" charset="0"/>
              </a:rPr>
              <a:t>Class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9F70E805-00F0-D84F-8757-D953B0897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7964" y="251460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5A909BDE-A26D-4A41-A8F6-6C379ADE2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64" y="2165350"/>
            <a:ext cx="5222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sz="2800" b="1" dirty="0">
                <a:latin typeface="Tahoma" pitchFamily="34" charset="0"/>
              </a:rPr>
              <a:t>1.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AE4638A5-B635-9845-8DDB-CA03B9580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764" y="3581400"/>
            <a:ext cx="1295400" cy="1066800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b="1" dirty="0">
                <a:latin typeface="Arial" charset="0"/>
              </a:rPr>
              <a:t>Test </a:t>
            </a:r>
          </a:p>
          <a:p>
            <a:pPr marL="342900" indent="-342900">
              <a:lnSpc>
                <a:spcPct val="90000"/>
              </a:lnSpc>
            </a:pPr>
            <a:r>
              <a:rPr lang="en-US" b="1" dirty="0">
                <a:latin typeface="Arial" charset="0"/>
              </a:rPr>
              <a:t>Data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3E4FF04D-F3CB-F541-8318-F04CA5688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64" y="3748088"/>
            <a:ext cx="5222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sz="2800" b="1">
                <a:latin typeface="Tahoma" pitchFamily="34" charset="0"/>
              </a:rPr>
              <a:t>2.</a:t>
            </a:r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2F2F54FA-3011-C648-A28C-63732EA5A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564" y="39624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5FECEED3-2A3C-8F4C-AD4A-F652403F3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6564" y="392430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B342391C-B379-F64B-B10A-397888817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564" y="3467100"/>
            <a:ext cx="1447800" cy="1104900"/>
          </a:xfrm>
          <a:prstGeom prst="flowChartPunchedTape">
            <a:avLst/>
          </a:prstGeom>
          <a:solidFill>
            <a:srgbClr val="CC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b="1" dirty="0">
                <a:latin typeface="Tahoma" pitchFamily="34" charset="0"/>
              </a:rPr>
              <a:t>Accuracy</a:t>
            </a:r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616CF8E9-8B79-3542-9E24-3EEF89125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764" y="5105400"/>
            <a:ext cx="1295400" cy="1066800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b="1">
                <a:latin typeface="Arial" charset="0"/>
              </a:rPr>
              <a:t>New </a:t>
            </a:r>
          </a:p>
          <a:p>
            <a:pPr marL="342900" indent="-342900">
              <a:lnSpc>
                <a:spcPct val="90000"/>
              </a:lnSpc>
            </a:pPr>
            <a:r>
              <a:rPr lang="en-US" b="1">
                <a:latin typeface="Arial" charset="0"/>
              </a:rPr>
              <a:t>Data</a:t>
            </a: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6027B433-E5E9-0748-A5B2-A66B1F3F6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64" y="5272088"/>
            <a:ext cx="5222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sz="2800" b="1">
                <a:latin typeface="Tahoma" pitchFamily="34" charset="0"/>
              </a:rPr>
              <a:t>3.</a:t>
            </a:r>
          </a:p>
        </p:txBody>
      </p:sp>
      <p:sp>
        <p:nvSpPr>
          <p:cNvPr id="17" name="AutoShape 18">
            <a:extLst>
              <a:ext uri="{FF2B5EF4-FFF2-40B4-BE49-F238E27FC236}">
                <a16:creationId xmlns:a16="http://schemas.microsoft.com/office/drawing/2014/main" id="{54003212-5932-2747-A4FD-5BE792145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2364" y="548640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9">
            <a:extLst>
              <a:ext uri="{FF2B5EF4-FFF2-40B4-BE49-F238E27FC236}">
                <a16:creationId xmlns:a16="http://schemas.microsoft.com/office/drawing/2014/main" id="{22580F3E-6D7F-7B41-8E47-5B3B55C92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0364" y="548640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26">
            <a:extLst>
              <a:ext uri="{FF2B5EF4-FFF2-40B4-BE49-F238E27FC236}">
                <a16:creationId xmlns:a16="http://schemas.microsoft.com/office/drawing/2014/main" id="{8041B15D-37B1-044C-A901-FAAFC747C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564" y="2209800"/>
            <a:ext cx="2286000" cy="7620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latin typeface="Tahoma" pitchFamily="34" charset="0"/>
              </a:rPr>
              <a:t>Classification Method</a:t>
            </a:r>
          </a:p>
        </p:txBody>
      </p:sp>
      <p:sp>
        <p:nvSpPr>
          <p:cNvPr id="20" name="Oval 27">
            <a:extLst>
              <a:ext uri="{FF2B5EF4-FFF2-40B4-BE49-F238E27FC236}">
                <a16:creationId xmlns:a16="http://schemas.microsoft.com/office/drawing/2014/main" id="{701299EE-0423-8941-9BAB-A90F5AC0C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9964" y="2209800"/>
            <a:ext cx="22098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 dirty="0">
                <a:latin typeface="Tahoma" pitchFamily="34" charset="0"/>
              </a:rPr>
              <a:t>Classification Model</a:t>
            </a:r>
          </a:p>
        </p:txBody>
      </p:sp>
      <p:sp>
        <p:nvSpPr>
          <p:cNvPr id="21" name="Oval 28">
            <a:extLst>
              <a:ext uri="{FF2B5EF4-FFF2-40B4-BE49-F238E27FC236}">
                <a16:creationId xmlns:a16="http://schemas.microsoft.com/office/drawing/2014/main" id="{F37E420D-F3B3-7B4F-B81A-AA8A29156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8164" y="3657600"/>
            <a:ext cx="22098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 dirty="0">
                <a:latin typeface="Tahoma" pitchFamily="34" charset="0"/>
              </a:rPr>
              <a:t>Classification Model</a:t>
            </a:r>
          </a:p>
        </p:txBody>
      </p:sp>
      <p:sp>
        <p:nvSpPr>
          <p:cNvPr id="22" name="Oval 29">
            <a:extLst>
              <a:ext uri="{FF2B5EF4-FFF2-40B4-BE49-F238E27FC236}">
                <a16:creationId xmlns:a16="http://schemas.microsoft.com/office/drawing/2014/main" id="{B9B3CD30-279A-6848-A893-0B2E3BEA6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8164" y="5181600"/>
            <a:ext cx="22098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dirty="0">
                <a:latin typeface="Tahoma" pitchFamily="34" charset="0"/>
              </a:rPr>
              <a:t>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44584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45B9-70BF-CD47-BCA5-A80589E6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F5C5E-4FD5-E64C-B94E-834D9E1A5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  <a:p>
            <a:r>
              <a:rPr lang="en-US" dirty="0"/>
              <a:t>Decision Tree</a:t>
            </a:r>
          </a:p>
          <a:p>
            <a:r>
              <a:rPr lang="en-US" dirty="0"/>
              <a:t>SVM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CC6B0-9718-EC42-9194-2C2CE10C5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4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2BBE8-38A3-1A4B-BB04-B24BA25AF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Theorem (or Bayes rule)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60316-B8B2-0F41-84C1-53413949BD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E0719-C5FA-6F4E-934A-5C0375943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ADDFCB-DC42-4915-9BC9-E55121D52BB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54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64F1-2905-8C4E-AB50-9F7D8FA02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Conditional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BA16E-0292-B742-9D3A-32B851779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conditional probability of X and Y are related to their joint probability</a:t>
            </a:r>
          </a:p>
          <a:p>
            <a:pPr lvl="1"/>
            <a:r>
              <a:rPr lang="en-US" sz="2400" dirty="0"/>
              <a:t>Where X and Y are dependent</a:t>
            </a:r>
          </a:p>
          <a:p>
            <a:r>
              <a:rPr lang="en-US" sz="2800" dirty="0"/>
              <a:t>From product rule</a:t>
            </a:r>
          </a:p>
          <a:p>
            <a:pPr lvl="1"/>
            <a:r>
              <a:rPr lang="en-US" sz="2400" dirty="0"/>
              <a:t>P(X,Y) = P(Y|X) P(X)</a:t>
            </a:r>
          </a:p>
          <a:p>
            <a:pPr lvl="1"/>
            <a:r>
              <a:rPr lang="en-US" sz="2400" dirty="0"/>
              <a:t>P(Y,X) = P(X|Y) P(Y)</a:t>
            </a:r>
          </a:p>
          <a:p>
            <a:pPr lvl="1"/>
            <a:r>
              <a:rPr lang="en-US" sz="2400" dirty="0"/>
              <a:t>Rearranging these two expressions leads to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This is known as the Bayes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CBE2F-4CFD-4B43-92E7-D6B3E73A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9E191-98D2-B615-3E2C-6626C12F7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5243370"/>
            <a:ext cx="2272990" cy="6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75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298D-4393-D64A-B83A-294BF2541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B10AC-DAA3-2348-80C7-F0CCE344B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Follows from definition of conditional probability: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General case of Bayes’ rule for multivalued variables: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DA52B-DC02-F04B-A027-956D73A38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797" y="0"/>
            <a:ext cx="2512443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0332BF-F797-AF43-950B-ED5C99D83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959100"/>
            <a:ext cx="3403600" cy="104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901E49-DF52-CB40-86F0-6E7026F62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5008880"/>
            <a:ext cx="3822700" cy="1041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3F219-7CD3-EE4F-9716-699A57E7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0587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7278</TotalTime>
  <Words>1511</Words>
  <Application>Microsoft Macintosh PowerPoint</Application>
  <PresentationFormat>On-screen Show (4:3)</PresentationFormat>
  <Paragraphs>297</Paragraphs>
  <Slides>32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Cambria Math</vt:lpstr>
      <vt:lpstr>Palatino Linotype</vt:lpstr>
      <vt:lpstr>Symbol</vt:lpstr>
      <vt:lpstr>Tahoma</vt:lpstr>
      <vt:lpstr>Times New Roman</vt:lpstr>
      <vt:lpstr>Wingdings</vt:lpstr>
      <vt:lpstr>Default Design</vt:lpstr>
      <vt:lpstr>Equation</vt:lpstr>
      <vt:lpstr> 2. Supervised Learning (I)</vt:lpstr>
      <vt:lpstr> Topics </vt:lpstr>
      <vt:lpstr>Reading Assignment</vt:lpstr>
      <vt:lpstr>Supervised Learning</vt:lpstr>
      <vt:lpstr>Supervised learning Process</vt:lpstr>
      <vt:lpstr>Supervised Learning</vt:lpstr>
      <vt:lpstr>Bayes Theorem (or Bayes rule)</vt:lpstr>
      <vt:lpstr>From Conditional Probability</vt:lpstr>
      <vt:lpstr>Bayes Rule</vt:lpstr>
      <vt:lpstr>Bayes Rule</vt:lpstr>
      <vt:lpstr>Naïve Bayes</vt:lpstr>
      <vt:lpstr>Naïve Bayes</vt:lpstr>
      <vt:lpstr>Naïve Bayes Classifiers</vt:lpstr>
      <vt:lpstr>Simple Bayesian Reasoning</vt:lpstr>
      <vt:lpstr>Prior and Posterior Probabilities</vt:lpstr>
      <vt:lpstr>Maximum A Posterior</vt:lpstr>
      <vt:lpstr>Bayes Classifiers</vt:lpstr>
      <vt:lpstr>Parameters estimation</vt:lpstr>
      <vt:lpstr>Properties </vt:lpstr>
      <vt:lpstr>Supervised learning Process</vt:lpstr>
      <vt:lpstr>Example: ‘Play Tennis’ data  </vt:lpstr>
      <vt:lpstr>Learning Phase </vt:lpstr>
      <vt:lpstr>Testing Phase </vt:lpstr>
      <vt:lpstr>Avoiding the Zero-Probability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IV. Adversarial Search </dc:title>
  <dc:creator>Han, Hyoil</dc:creator>
  <cp:lastModifiedBy>Han, Hyoil</cp:lastModifiedBy>
  <cp:revision>223</cp:revision>
  <cp:lastPrinted>2020-10-13T14:15:54Z</cp:lastPrinted>
  <dcterms:created xsi:type="dcterms:W3CDTF">2020-09-17T14:21:25Z</dcterms:created>
  <dcterms:modified xsi:type="dcterms:W3CDTF">2024-08-22T21:45:29Z</dcterms:modified>
</cp:coreProperties>
</file>